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7" r:id="rId2"/>
    <p:sldId id="258" r:id="rId3"/>
    <p:sldId id="264" r:id="rId4"/>
    <p:sldId id="260" r:id="rId5"/>
    <p:sldId id="301" r:id="rId6"/>
    <p:sldId id="292" r:id="rId7"/>
    <p:sldId id="306" r:id="rId8"/>
    <p:sldId id="315" r:id="rId9"/>
    <p:sldId id="299" r:id="rId10"/>
    <p:sldId id="300" r:id="rId11"/>
    <p:sldId id="317" r:id="rId12"/>
    <p:sldId id="293" r:id="rId13"/>
    <p:sldId id="316" r:id="rId14"/>
    <p:sldId id="304" r:id="rId15"/>
    <p:sldId id="309" r:id="rId16"/>
    <p:sldId id="311" r:id="rId17"/>
    <p:sldId id="308" r:id="rId18"/>
    <p:sldId id="310" r:id="rId19"/>
    <p:sldId id="314" r:id="rId20"/>
    <p:sldId id="280" r:id="rId21"/>
    <p:sldId id="312" r:id="rId22"/>
    <p:sldId id="313" r:id="rId23"/>
    <p:sldId id="291"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1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37" autoAdjust="0"/>
    <p:restoredTop sz="81598" autoAdjust="0"/>
  </p:normalViewPr>
  <p:slideViewPr>
    <p:cSldViewPr snapToGrid="0">
      <p:cViewPr varScale="1">
        <p:scale>
          <a:sx n="93" d="100"/>
          <a:sy n="93" d="100"/>
        </p:scale>
        <p:origin x="232" y="248"/>
      </p:cViewPr>
      <p:guideLst>
        <p:guide orient="horz" pos="2160"/>
        <p:guide pos="3815"/>
      </p:guideLst>
    </p:cSldViewPr>
  </p:slideViewPr>
  <p:outlineViewPr>
    <p:cViewPr>
      <p:scale>
        <a:sx n="33" d="100"/>
        <a:sy n="33" d="100"/>
      </p:scale>
      <p:origin x="0" y="0"/>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2024/9/23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获取的遥感图像可以使用各种压缩算法进行处理和压缩，从</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JPEG</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等传统方法到为特定任务设计的高级人工智能算法。具体算法的选择取决于多种因素，包括压缩系数、算法复杂度和任务精度。</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压缩系数表示数据大小的减小，这对于有效的数据存储和传输至关重要。算法复杂性影响从数据捕获到信息准备好传输所花费的时间，以及处理过程中消耗的能量。更复杂的算法需要额外的资源，但可能提供更好的性能。</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最后，通过确保满足预期结果的特定性能参数来测量任务准确性。</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AI</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算法可以在</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图像数据集上进行训练，</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图像数据集通常包括在不同条件下捕获的图像，并且具有较小的</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GSD</a:t>
            </a:r>
            <a:r>
              <a:rPr lang="zh-CN" altLang="e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以达到较高的精度。</a:t>
            </a: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几个性能指标用于评估算法的优劣，支持的每秒帧数</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FPS)</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对实时应用至关重要。</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准确率和召回率分别是指正确检测到的物体占所有检测到的物体的比例和占所有实际物体的比例。</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此外，</a:t>
            </a:r>
            <a:r>
              <a:rPr lang="en" altLang="zh-CN" sz="1200" dirty="0" err="1">
                <a:solidFill>
                  <a:schemeClr val="tx1">
                    <a:lumMod val="65000"/>
                    <a:lumOff val="35000"/>
                  </a:schemeClr>
                </a:solidFill>
                <a:latin typeface="微软雅黑" panose="020B0503020204020204" pitchFamily="34" charset="-122"/>
                <a:ea typeface="微软雅黑" panose="020B0503020204020204" pitchFamily="34" charset="-122"/>
              </a:rPr>
              <a:t>mAP</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范围在</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到</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之间</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是从精度和召回值派生出来的。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另一个度量是相交于联合</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en" altLang="zh-CN" sz="1200" dirty="0" err="1">
                <a:solidFill>
                  <a:schemeClr val="tx1">
                    <a:lumMod val="65000"/>
                    <a:lumOff val="35000"/>
                  </a:schemeClr>
                </a:solidFill>
                <a:latin typeface="微软雅黑" panose="020B0503020204020204" pitchFamily="34" charset="-122"/>
                <a:ea typeface="微软雅黑" panose="020B0503020204020204" pitchFamily="34" charset="-122"/>
              </a:rPr>
              <a:t>IoU</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它测量预测边界和实际对象边界之间的重叠。</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 altLang="zh-CN" sz="1200" dirty="0" err="1">
                <a:solidFill>
                  <a:schemeClr val="tx1">
                    <a:lumMod val="65000"/>
                    <a:lumOff val="35000"/>
                  </a:schemeClr>
                </a:solidFill>
                <a:latin typeface="微软雅黑" panose="020B0503020204020204" pitchFamily="34" charset="-122"/>
                <a:ea typeface="微软雅黑" panose="020B0503020204020204" pitchFamily="34" charset="-122"/>
              </a:rPr>
              <a:t>IoU</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阈值是预定义的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典型值为</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0.5</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和</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0.95)</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，用于确定检测是否正确。</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随着网络功能的软件化，现代网络边缘元往往具有通用处理器。边缘计算利用网络边缘节点的处理资源来执行对用户或本地数据进行操作的算法。与云计算相比，边缘计算减少了用户发起任务的延迟，并通过算法压缩实现流量分流和能量最小化。</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近地轨道卫星定位可以为现有的近地轨道卫星提供一个边缘层，卫星可以是多用途的，同时进行数据采集和处理。使用卫星边缘计算的延迟可以低至几十毫秒，而使用云计算的延迟可以长达几个小时，直到卫星能够找到通往云服务器的路径，这需要卫星的高存储容量。</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如果星座密集部署，并实施卫星间链路</a:t>
            </a:r>
            <a:r>
              <a:rPr lang="en-US" altLang="zh-CN" sz="1200" dirty="0"/>
              <a:t>(</a:t>
            </a:r>
            <a:r>
              <a:rPr lang="en" altLang="zh-CN" sz="1200" dirty="0"/>
              <a:t>ISL)</a:t>
            </a:r>
            <a:r>
              <a:rPr lang="zh-CN" altLang="en" sz="1200" dirty="0"/>
              <a:t>，</a:t>
            </a:r>
            <a:r>
              <a:rPr lang="zh-CN" altLang="en-US" sz="1200" dirty="0"/>
              <a:t>卫星将作为分布式边缘计算架构运行，用于分布式学习，避免了长时间的传播延迟和通往云服务器的链路中增加的流量负载。</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卫星边缘计算通过提供在卫星上运行经典算法和基于人工智能的算法的计算能力，可以缓解</a:t>
            </a:r>
            <a:r>
              <a:rPr lang="en" altLang="zh-CN" sz="1200" dirty="0"/>
              <a:t>EO</a:t>
            </a:r>
            <a:r>
              <a:rPr lang="zh-CN" altLang="en-US" sz="1200" dirty="0"/>
              <a:t>中的拥塞并加快数据处理速度。也就是说，在发送到地面站</a:t>
            </a:r>
            <a:r>
              <a:rPr lang="en-US" altLang="zh-CN" sz="1200" dirty="0"/>
              <a:t>(</a:t>
            </a:r>
            <a:r>
              <a:rPr lang="en" altLang="zh-CN" sz="1200" dirty="0"/>
              <a:t>GS)</a:t>
            </a:r>
            <a:r>
              <a:rPr lang="zh-CN" altLang="en-US" sz="1200" dirty="0"/>
              <a:t>之前，图像可以由合作的边缘卫星处理和压缩，要么使用经典算法，如</a:t>
            </a:r>
            <a:r>
              <a:rPr lang="en" altLang="zh-CN" sz="1200" dirty="0"/>
              <a:t>JPEG</a:t>
            </a:r>
            <a:r>
              <a:rPr lang="zh-CN" altLang="en" sz="1200" dirty="0"/>
              <a:t>，</a:t>
            </a:r>
            <a:r>
              <a:rPr lang="zh-CN" altLang="en-US" sz="1200" dirty="0"/>
              <a:t>要么使用更高级的语义增强处理算法</a:t>
            </a:r>
            <a:r>
              <a:rPr lang="en-US" altLang="zh-CN" sz="1200" dirty="0"/>
              <a:t>(</a:t>
            </a:r>
            <a:r>
              <a:rPr lang="zh-CN" altLang="en-US" sz="1200" dirty="0"/>
              <a:t>例如，对象识别和预测</a:t>
            </a:r>
            <a:r>
              <a:rPr lang="en-US" altLang="zh-CN" sz="1200" dirty="0"/>
              <a:t>)</a:t>
            </a:r>
            <a:r>
              <a:rPr lang="zh-CN" altLang="en-US" sz="1200" dirty="0"/>
              <a:t>。</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11</a:t>
            </a:fld>
            <a:endParaRPr lang="zh-CN" altLang="en-US"/>
          </a:p>
        </p:txBody>
      </p:sp>
    </p:spTree>
    <p:extLst>
      <p:ext uri="{BB962C8B-B14F-4D97-AF65-F5344CB8AC3E}">
        <p14:creationId xmlns:p14="http://schemas.microsoft.com/office/powerpoint/2010/main" val="2288338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不同于按照香农定义，严格区分语义和任务导向这两个指标。</a:t>
            </a:r>
            <a:endParaRPr lang="en-US" altLang="zh-CN" dirty="0"/>
          </a:p>
          <a:p>
            <a:endParaRPr lang="en-US" altLang="zh-CN" dirty="0"/>
          </a:p>
          <a:p>
            <a:r>
              <a:rPr lang="zh-CN" altLang="en-US" dirty="0"/>
              <a:t>更实用的方法是根据场景和优化问题来定义语义和任务导向，并在此基础上选择适当的需求集、性能指标和优化方法。</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13</a:t>
            </a:fld>
            <a:endParaRPr lang="zh-CN" altLang="en-US"/>
          </a:p>
        </p:txBody>
      </p:sp>
    </p:spTree>
    <p:extLst>
      <p:ext uri="{BB962C8B-B14F-4D97-AF65-F5344CB8AC3E}">
        <p14:creationId xmlns:p14="http://schemas.microsoft.com/office/powerpoint/2010/main" val="2052187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地面段接收来自最终用户的请求以及来自边缘层的结果，并执行语义推理。</a:t>
            </a:r>
            <a:endParaRPr lang="en-US" altLang="zh-CN" dirty="0"/>
          </a:p>
          <a:p>
            <a:r>
              <a:rPr lang="zh-CN" altLang="en-US" dirty="0"/>
              <a:t>GS还具有强大的计算能力，用于非时间敏感信息和补充边缘容量。</a:t>
            </a:r>
            <a:endParaRPr lang="en-US" altLang="zh-CN" dirty="0"/>
          </a:p>
          <a:p>
            <a:endParaRPr lang="en-US" altLang="zh-CN" dirty="0"/>
          </a:p>
          <a:p>
            <a:r>
              <a:rPr lang="zh-CN" altLang="en-US" dirty="0"/>
              <a:t>在通信方面，连接GS和边缘层的馈线链路往往是容量瓶颈。</a:t>
            </a:r>
            <a:endParaRPr lang="en-US" altLang="zh-CN" dirty="0"/>
          </a:p>
          <a:p>
            <a:endParaRPr lang="zh-CN" altLang="en-US" dirty="0"/>
          </a:p>
          <a:p>
            <a:r>
              <a:rPr lang="zh-CN" altLang="en-US" dirty="0"/>
              <a:t>地球观测卫星: 这些卫星执行数据采集，但是其质量会受到大气湍流的影响。卫星相机捕获的图像覆盖了很大的表面区域，</a:t>
            </a:r>
            <a:endParaRPr lang="en-US" altLang="zh-CN" dirty="0"/>
          </a:p>
          <a:p>
            <a:r>
              <a:rPr lang="zh-CN" altLang="en-US" dirty="0"/>
              <a:t>。如果EO卫星不是边缘层的一部分，并且计算和存储能力有限，则必须使用星间链路将原始数据(图像)发送到边缘层进行处理并转发到地面。</a:t>
            </a:r>
            <a:endParaRPr lang="en-US" altLang="zh-CN" dirty="0"/>
          </a:p>
          <a:p>
            <a:endParaRPr lang="zh-CN" altLang="en-US" dirty="0"/>
          </a:p>
          <a:p>
            <a:r>
              <a:rPr lang="zh-CN" altLang="en-US" dirty="0"/>
              <a:t>边缘节点:低轨道卫星星座为分布式处理和学习提供边缘计算能力。语义编码/解码利用知识库(知识库)，知识库表示与地面共享的知识。</a:t>
            </a:r>
            <a:endParaRPr lang="en-US" altLang="zh-CN" dirty="0"/>
          </a:p>
          <a:p>
            <a:endParaRPr lang="en-US" altLang="zh-CN" dirty="0"/>
          </a:p>
          <a:p>
            <a:r>
              <a:rPr lang="zh-CN" altLang="en-US" dirty="0"/>
              <a:t>建立星地知识库是一个复杂而耗时的过程，在GS离线完成，涉及从感知环境中学习，即从大型数据集中学习。然后，将预先训练好的算法上传到机载。</a:t>
            </a:r>
            <a:endParaRPr lang="en-US" altLang="zh-CN" dirty="0"/>
          </a:p>
          <a:p>
            <a:endParaRPr lang="en-US" altLang="zh-CN" dirty="0"/>
          </a:p>
          <a:p>
            <a:r>
              <a:rPr lang="zh-CN" altLang="en-US" dirty="0"/>
              <a:t>随着时间的推移，知识库会出现分歧，并可能导致错误的语义推断和解释，因此需要知识库对齐和持续学习。</a:t>
            </a:r>
            <a:endParaRPr lang="en-US" altLang="zh-CN" dirty="0"/>
          </a:p>
          <a:p>
            <a:endParaRPr lang="zh-CN" altLang="en-US" dirty="0"/>
          </a:p>
          <a:p>
            <a:r>
              <a:rPr lang="zh-CN" altLang="en-US" dirty="0"/>
              <a:t>大气噪声、物理噪声和语义噪声。</a:t>
            </a: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终端用户查询启动一个基于拉的流程，在该流程中，目标节点向源节点请求信息。具体来说，</a:t>
            </a:r>
            <a:endParaRPr lang="en-US" altLang="zh-CN" dirty="0"/>
          </a:p>
          <a:p>
            <a:r>
              <a:rPr lang="zh-CN" altLang="en-US" dirty="0"/>
              <a:t>请求是源节点感知环境</a:t>
            </a:r>
            <a:r>
              <a:rPr lang="en-US" altLang="zh-CN" dirty="0"/>
              <a:t>(</a:t>
            </a:r>
            <a:r>
              <a:rPr lang="zh-CN" altLang="en-US" dirty="0"/>
              <a:t>即拍照</a:t>
            </a:r>
            <a:r>
              <a:rPr lang="en-US" altLang="zh-CN" dirty="0"/>
              <a:t>)</a:t>
            </a:r>
            <a:r>
              <a:rPr lang="zh-CN" altLang="en-US" dirty="0"/>
              <a:t>，并将更新后的信息传输到目标节点。查询可以是半静态的</a:t>
            </a:r>
            <a:r>
              <a:rPr lang="en-US" altLang="zh-CN" dirty="0"/>
              <a:t>(“</a:t>
            </a:r>
            <a:r>
              <a:rPr lang="zh-CN" altLang="en-US" dirty="0"/>
              <a:t>绘制</a:t>
            </a:r>
            <a:r>
              <a:rPr lang="en" altLang="zh-CN" dirty="0"/>
              <a:t>Y</a:t>
            </a:r>
            <a:r>
              <a:rPr lang="zh-CN" altLang="en-US" dirty="0"/>
              <a:t>个月的</a:t>
            </a:r>
            <a:r>
              <a:rPr lang="en" altLang="zh-CN" dirty="0"/>
              <a:t>X</a:t>
            </a:r>
            <a:r>
              <a:rPr lang="zh-CN" altLang="en-US" dirty="0"/>
              <a:t>区域地图”</a:t>
            </a:r>
            <a:r>
              <a:rPr lang="en-US" altLang="zh-CN" dirty="0"/>
              <a:t>)</a:t>
            </a:r>
            <a:r>
              <a:rPr lang="zh-CN" altLang="en-US" dirty="0"/>
              <a:t>，</a:t>
            </a:r>
            <a:endParaRPr lang="en-US" altLang="zh-CN" dirty="0"/>
          </a:p>
          <a:p>
            <a:r>
              <a:rPr lang="zh-CN" altLang="en-US" dirty="0"/>
              <a:t>也可以是动态的</a:t>
            </a:r>
            <a:r>
              <a:rPr lang="en-US" altLang="zh-CN" dirty="0"/>
              <a:t>(“</a:t>
            </a:r>
            <a:r>
              <a:rPr lang="zh-CN" altLang="en-US" dirty="0"/>
              <a:t>追踪</a:t>
            </a:r>
            <a:r>
              <a:rPr lang="en" altLang="zh-CN" dirty="0"/>
              <a:t>ID</a:t>
            </a:r>
            <a:r>
              <a:rPr lang="zh-CN" altLang="en-US" dirty="0"/>
              <a:t>为</a:t>
            </a:r>
            <a:r>
              <a:rPr lang="en" altLang="zh-CN" dirty="0"/>
              <a:t>X</a:t>
            </a:r>
            <a:r>
              <a:rPr lang="zh-CN" altLang="en-US" dirty="0"/>
              <a:t>的船只”或“绘制</a:t>
            </a:r>
            <a:r>
              <a:rPr lang="en" altLang="zh-CN" dirty="0"/>
              <a:t>Y</a:t>
            </a:r>
            <a:r>
              <a:rPr lang="zh-CN" altLang="en-US" dirty="0"/>
              <a:t>火山喷发时的周围区域地图”</a:t>
            </a:r>
            <a:r>
              <a:rPr lang="en-US" altLang="zh-CN" dirty="0"/>
              <a:t>)</a:t>
            </a:r>
            <a:r>
              <a:rPr lang="zh-CN" altLang="en-US" dirty="0"/>
              <a:t>。</a:t>
            </a:r>
            <a:endParaRPr lang="en-US" altLang="zh-CN" dirty="0"/>
          </a:p>
          <a:p>
            <a:r>
              <a:rPr lang="zh-CN" altLang="en-US" dirty="0"/>
              <a:t>查询必须以编排能源、计算和通信资源的形式转换为对网络的技术请求，通常在</a:t>
            </a:r>
            <a:r>
              <a:rPr lang="en" altLang="zh-CN" dirty="0"/>
              <a:t>GS</a:t>
            </a:r>
            <a:r>
              <a:rPr lang="zh-CN" altLang="en-US" dirty="0"/>
              <a:t>完成。这是一个高度复杂的调度问题，其目的是在使用最少的资源的情况下解决特定的任务，使观测利润最大化。</a:t>
            </a:r>
            <a:endParaRPr lang="en-US" altLang="zh-CN" dirty="0"/>
          </a:p>
          <a:p>
            <a:r>
              <a:rPr lang="zh-CN" altLang="en-US" dirty="0"/>
              <a:t>根据查询的性质，编排也将是静态的或动态的。此外，编排必须考虑当前的网络条件，例如，天气条件、可能的子系统故障和资源的可用性。</a:t>
            </a:r>
            <a:r>
              <a:rPr lang="en" altLang="zh-CN" dirty="0"/>
              <a:t>EO</a:t>
            </a:r>
            <a:r>
              <a:rPr lang="zh-CN" altLang="en-US" dirty="0"/>
              <a:t>卫星采集数据并将其分发到边缘层进行语义并行处理。</a:t>
            </a:r>
            <a:endParaRPr lang="en-US" altLang="zh-CN" dirty="0"/>
          </a:p>
          <a:p>
            <a:r>
              <a:rPr lang="zh-CN" altLang="en-US" dirty="0"/>
              <a:t>每个协作边缘卫星的结果被发送到</a:t>
            </a:r>
            <a:r>
              <a:rPr lang="en" altLang="zh-CN" dirty="0"/>
              <a:t>GS</a:t>
            </a:r>
            <a:r>
              <a:rPr lang="zh-CN" altLang="en-US" dirty="0"/>
              <a:t>进行数据收集和语义重建。</a:t>
            </a:r>
            <a:endParaRPr lang="en-US" altLang="zh-CN" dirty="0"/>
          </a:p>
          <a:p>
            <a:r>
              <a:rPr lang="zh-CN" altLang="en-US" dirty="0"/>
              <a:t>如果由于时间限制，不是所有的数据都在边缘层上处理，那么其余的原始数据将在云</a:t>
            </a:r>
            <a:r>
              <a:rPr lang="en" altLang="zh-CN" dirty="0"/>
              <a:t>GS</a:t>
            </a:r>
            <a:r>
              <a:rPr lang="zh-CN" altLang="en-US" dirty="0"/>
              <a:t>上处理。基于从</a:t>
            </a:r>
            <a:r>
              <a:rPr lang="en" altLang="zh-CN" dirty="0"/>
              <a:t>GS</a:t>
            </a:r>
            <a:r>
              <a:rPr lang="zh-CN" altLang="en-US" dirty="0"/>
              <a:t>发送给最终用户的最终语义解释，可以生成一个新的查询，从而结束通信循环。</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15</a:t>
            </a:fld>
            <a:endParaRPr lang="zh-CN" altLang="en-US"/>
          </a:p>
        </p:txBody>
      </p:sp>
    </p:spTree>
    <p:extLst>
      <p:ext uri="{BB962C8B-B14F-4D97-AF65-F5344CB8AC3E}">
        <p14:creationId xmlns:p14="http://schemas.microsoft.com/office/powerpoint/2010/main" val="40393094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16</a:t>
            </a:fld>
            <a:endParaRPr lang="zh-CN" altLang="en-US"/>
          </a:p>
        </p:txBody>
      </p:sp>
    </p:spTree>
    <p:extLst>
      <p:ext uri="{BB962C8B-B14F-4D97-AF65-F5344CB8AC3E}">
        <p14:creationId xmlns:p14="http://schemas.microsoft.com/office/powerpoint/2010/main" val="2439481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b</a:t>
            </a:r>
            <a:r>
              <a:rPr lang="zh-CN" altLang="en-US" dirty="0"/>
              <a:t>指标</a:t>
            </a:r>
          </a:p>
          <a:p>
            <a:r>
              <a:rPr lang="en" altLang="zh-CN" dirty="0" err="1"/>
              <a:t>SemCom</a:t>
            </a:r>
            <a:r>
              <a:rPr lang="zh-CN" altLang="en-US" dirty="0"/>
              <a:t>的一个基本方面是找到一组相关的和实用的指标来量化技术的收益</a:t>
            </a:r>
            <a:endParaRPr lang="en-US" altLang="zh-CN" dirty="0"/>
          </a:p>
          <a:p>
            <a:r>
              <a:rPr lang="zh-CN" altLang="en-US" dirty="0"/>
              <a:t>任务成就指标</a:t>
            </a:r>
            <a:r>
              <a:rPr lang="en-US" altLang="zh-CN" dirty="0"/>
              <a:t>:</a:t>
            </a:r>
            <a:r>
              <a:rPr lang="zh-CN" altLang="en-US" dirty="0"/>
              <a:t>这些指标旨在捕获预期任务所传达信息的语义意义和有用性。当处理图像时，扭曲感知度量可以用来评估通信系统如何保留图像的相关特征以进行准确分类。所使用的具体失真度量取决于数据类型，通常涉及平方误差和汉明距离。然而，这些指标不能充分捕获语义内容。相反，关注数据感知质量的指标更合适。例如，在图像处理中，均方误差</a:t>
            </a:r>
            <a:r>
              <a:rPr lang="en-US" altLang="zh-CN" dirty="0"/>
              <a:t>(</a:t>
            </a:r>
            <a:r>
              <a:rPr lang="en" altLang="zh-CN" dirty="0"/>
              <a:t>MSE)</a:t>
            </a:r>
            <a:r>
              <a:rPr lang="zh-CN" altLang="en-US" dirty="0"/>
              <a:t>可以用作失真度量，而结构相似指数度量</a:t>
            </a:r>
            <a:r>
              <a:rPr lang="en-US" altLang="zh-CN" dirty="0"/>
              <a:t>(</a:t>
            </a:r>
            <a:r>
              <a:rPr lang="en" altLang="zh-CN" dirty="0"/>
              <a:t>SSIM)</a:t>
            </a:r>
            <a:r>
              <a:rPr lang="zh-CN" altLang="en-US" dirty="0"/>
              <a:t>可以用作感知质量度量。对于像血管检测这样的任务，主要关注的是最大化分类指标，比如召回率。</a:t>
            </a:r>
          </a:p>
          <a:p>
            <a:r>
              <a:rPr lang="zh-CN" altLang="en-US" dirty="0"/>
              <a:t>时间指标</a:t>
            </a:r>
            <a:r>
              <a:rPr lang="en-US" altLang="zh-CN" dirty="0"/>
              <a:t>:</a:t>
            </a:r>
            <a:r>
              <a:rPr lang="zh-CN" altLang="en-US" dirty="0"/>
              <a:t>对于大多数应用程序，必须在指定的时间范围内接收信息，并允许最大延迟。延迟通常定义为从图像捕获到地面站接收所经过的时间。时间绩效是至关重要的，通常与任务完成程度密切相关。尽管如此，我们将时间划分为一个单独的类别，因为它在优化资源分配中的核心作用。另一个需要考虑的问题是存储和队列的容量有限。确保处理和通信队列的稳定性对于保持系统在没有拥塞的情况下高效运行至关重要。如果每颗卫星处理和传输数据的速度超过数据到达的速度，系统就被认为是稳定的。否则，过程不稳定，图像有被丢弃或无法获取的风险。在第二种情况下，我们需要设计一些策略来降低卫星获取图像的速率。</a:t>
            </a:r>
          </a:p>
          <a:p>
            <a:r>
              <a:rPr lang="zh-CN" altLang="en-US" dirty="0"/>
              <a:t>能量指标</a:t>
            </a:r>
            <a:r>
              <a:rPr lang="en-US" altLang="zh-CN" dirty="0"/>
              <a:t>:</a:t>
            </a:r>
            <a:r>
              <a:rPr lang="zh-CN" altLang="en-US" dirty="0"/>
              <a:t>卫星上可用的能量是一个关键的限制，因为卫星依靠太阳能电池板发电，并在日食期间将其储存在电池中。在</a:t>
            </a:r>
            <a:r>
              <a:rPr lang="en" altLang="zh-CN" dirty="0" err="1"/>
              <a:t>SemCom</a:t>
            </a:r>
            <a:r>
              <a:rPr lang="zh-CN" altLang="en-US" dirty="0"/>
              <a:t>优化中，重点是处理和通信子系统所消耗的功率。基于</a:t>
            </a:r>
            <a:r>
              <a:rPr lang="en" altLang="zh-CN" dirty="0"/>
              <a:t>CPU (Central processing Unit)</a:t>
            </a:r>
            <a:r>
              <a:rPr lang="zh-CN" altLang="en-US" dirty="0"/>
              <a:t>或</a:t>
            </a:r>
            <a:r>
              <a:rPr lang="en" altLang="zh-CN" dirty="0"/>
              <a:t>GPU (Graphics processing Unit)</a:t>
            </a:r>
            <a:r>
              <a:rPr lang="zh-CN" altLang="en-US" dirty="0"/>
              <a:t>的处理架构对板载和板外算法的能耗影响很大。</a:t>
            </a:r>
            <a:r>
              <a:rPr lang="en" altLang="zh-CN" dirty="0" err="1"/>
              <a:t>gpu</a:t>
            </a:r>
            <a:r>
              <a:rPr lang="zh-CN" altLang="en-US" dirty="0"/>
              <a:t>具有巨大的并行处理能力，而</a:t>
            </a:r>
            <a:r>
              <a:rPr lang="en" altLang="zh-CN" dirty="0" err="1"/>
              <a:t>cpu</a:t>
            </a:r>
            <a:r>
              <a:rPr lang="zh-CN" altLang="en-US" dirty="0"/>
              <a:t>具有更少、更复杂的处理单元，是为通用计算而优化的。通过</a:t>
            </a:r>
            <a:r>
              <a:rPr lang="en" altLang="zh-CN" dirty="0" err="1"/>
              <a:t>isl</a:t>
            </a:r>
            <a:r>
              <a:rPr lang="zh-CN" altLang="en-US" dirty="0"/>
              <a:t>和馈线链路传输数据的能量消耗取决于所使用的技术，</a:t>
            </a:r>
            <a:r>
              <a:rPr lang="en" altLang="zh-CN" dirty="0"/>
              <a:t>RF</a:t>
            </a:r>
            <a:r>
              <a:rPr lang="zh-CN" altLang="en-US" dirty="0"/>
              <a:t>或</a:t>
            </a:r>
            <a:r>
              <a:rPr lang="en" altLang="zh-CN" dirty="0"/>
              <a:t>FSO</a:t>
            </a:r>
            <a:r>
              <a:rPr lang="zh-CN" altLang="en" dirty="0"/>
              <a:t>。</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17</a:t>
            </a:fld>
            <a:endParaRPr lang="zh-CN" altLang="en-US"/>
          </a:p>
        </p:txBody>
      </p:sp>
    </p:spTree>
    <p:extLst>
      <p:ext uri="{BB962C8B-B14F-4D97-AF65-F5344CB8AC3E}">
        <p14:creationId xmlns:p14="http://schemas.microsoft.com/office/powerpoint/2010/main" val="2745329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利用卫星和</a:t>
            </a:r>
            <a:r>
              <a:rPr lang="en-US" altLang="zh-CN" dirty="0"/>
              <a:t>GS</a:t>
            </a:r>
            <a:r>
              <a:rPr lang="zh-CN" altLang="en-US" dirty="0"/>
              <a:t>之间共享的</a:t>
            </a:r>
            <a:r>
              <a:rPr lang="en-US" altLang="zh-CN" dirty="0"/>
              <a:t>KB</a:t>
            </a:r>
            <a:r>
              <a:rPr lang="zh-CN" altLang="en-US" dirty="0"/>
              <a:t>来实现比传统固定方法高一个数量级的压缩级别。</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t>GS</a:t>
            </a:r>
            <a:r>
              <a:rPr lang="zh-CN" altLang="en-US" dirty="0"/>
              <a:t>将这个查询转换成指令，让特定的卫星捕捉图像。</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这个决策受到网络条件</a:t>
            </a:r>
            <a:r>
              <a:rPr lang="en-US" altLang="zh-CN" dirty="0"/>
              <a:t>(</a:t>
            </a:r>
            <a:r>
              <a:rPr lang="zh-CN" altLang="en-US" dirty="0"/>
              <a:t>例如，天气、可用资源、子系统故障</a:t>
            </a:r>
            <a:r>
              <a:rPr lang="en-US" altLang="zh-CN" dirty="0"/>
              <a:t>)</a:t>
            </a:r>
            <a:r>
              <a:rPr lang="zh-CN" altLang="en-US" dirty="0"/>
              <a:t>和系统状态</a:t>
            </a:r>
            <a:r>
              <a:rPr lang="en-US" altLang="zh-CN" dirty="0"/>
              <a:t>(</a:t>
            </a:r>
            <a:r>
              <a:rPr lang="zh-CN" altLang="en-US" dirty="0"/>
              <a:t>例如，跟踪对象</a:t>
            </a:r>
            <a:r>
              <a:rPr lang="en-US" altLang="zh-CN" dirty="0"/>
              <a:t>)</a:t>
            </a:r>
            <a:r>
              <a:rPr lang="zh-CN" altLang="en-US" dirty="0"/>
              <a:t>的影响。</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目的是在满足精度和时间限制的同时最大限度地减少能耗。</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因此，在满足</a:t>
            </a:r>
            <a:r>
              <a:rPr lang="en" altLang="zh-CN" dirty="0"/>
              <a:t>EO</a:t>
            </a:r>
            <a:r>
              <a:rPr lang="zh-CN" altLang="en-US" dirty="0"/>
              <a:t>请求时，在准确性、延迟和能耗之间存在微妙的平衡。这些相互冲突的目标都必须在资源分配优化中加以考虑，其概念表述如下</a:t>
            </a:r>
            <a:r>
              <a:rPr lang="en-US" altLang="zh-CN" dirty="0"/>
              <a:t>:</a:t>
            </a:r>
            <a:r>
              <a:rPr lang="zh-CN" altLang="en-US" dirty="0"/>
              <a:t>确定用于图像捕获、语义提取、编码和路由到地面的最佳</a:t>
            </a:r>
            <a:r>
              <a:rPr lang="en" altLang="zh-CN" dirty="0"/>
              <a:t>EO</a:t>
            </a:r>
            <a:r>
              <a:rPr lang="zh-CN" altLang="en-US" dirty="0"/>
              <a:t>和边缘卫星集，目的是在满足精度和时间限制的同时最大限度地减少能耗。能量消耗主要受机载算法执行和数据传输的影响。因此，语义提取有两个相反的影响</a:t>
            </a:r>
            <a:r>
              <a:rPr lang="en-US" altLang="zh-CN" dirty="0"/>
              <a:t>:</a:t>
            </a:r>
            <a:r>
              <a:rPr lang="zh-CN" altLang="en-US" dirty="0"/>
              <a:t>它增加了处理过程中的能量消耗，但通过减少需要传输的数据量来减少能量消耗，因为处理后的数据比原始数据要小得多。此外，在捕获和处理下一帧之前，空间段必须考虑执行和完成算法的硬约束。如果没有实现这一点，可能需要丢弃或不捕获映像，以避免系统中的拥塞。如果只能处理一部分数据，其余数据将以原始形式传输到</a:t>
            </a:r>
            <a:r>
              <a:rPr lang="en" altLang="zh-CN" dirty="0"/>
              <a:t>GS</a:t>
            </a:r>
            <a:r>
              <a:rPr lang="zh-CN" altLang="en" dirty="0"/>
              <a:t>，</a:t>
            </a:r>
            <a:r>
              <a:rPr lang="zh-CN" altLang="en-US" dirty="0"/>
              <a:t>从而增加了通信网络的负荷，延长了传输时间。</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18</a:t>
            </a:fld>
            <a:endParaRPr lang="zh-CN" altLang="en-US"/>
          </a:p>
        </p:txBody>
      </p:sp>
    </p:spTree>
    <p:extLst>
      <p:ext uri="{BB962C8B-B14F-4D97-AF65-F5344CB8AC3E}">
        <p14:creationId xmlns:p14="http://schemas.microsoft.com/office/powerpoint/2010/main" val="1898271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因此，在满足</a:t>
            </a:r>
            <a:r>
              <a:rPr lang="en" altLang="zh-CN" dirty="0"/>
              <a:t>EO</a:t>
            </a:r>
            <a:r>
              <a:rPr lang="zh-CN" altLang="en-US" dirty="0"/>
              <a:t>请求时，在准确性、延迟和能耗之间存在微妙的平衡。这些相互冲突的目标都必须在资源分配优化中加以考虑，其概念表述如下</a:t>
            </a:r>
            <a:r>
              <a:rPr lang="en-US" altLang="zh-CN" dirty="0"/>
              <a:t>:</a:t>
            </a:r>
            <a:r>
              <a:rPr lang="zh-CN" altLang="en-US" dirty="0"/>
              <a:t>确定用于图像捕获、语义提取、编码和路由到地面的最佳</a:t>
            </a:r>
            <a:r>
              <a:rPr lang="en" altLang="zh-CN" dirty="0"/>
              <a:t>EO</a:t>
            </a:r>
            <a:r>
              <a:rPr lang="zh-CN" altLang="en-US" dirty="0"/>
              <a:t>和边缘卫星集，目的是在满足精度和时间限制的同时最大限度地减少能耗。能量消耗主要受机载算法执行和数据传输的影响。因此，语义提取有两个相反的影响</a:t>
            </a:r>
            <a:r>
              <a:rPr lang="en-US" altLang="zh-CN" dirty="0"/>
              <a:t>:</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19</a:t>
            </a:fld>
            <a:endParaRPr lang="zh-CN" altLang="en-US"/>
          </a:p>
        </p:txBody>
      </p:sp>
    </p:spTree>
    <p:extLst>
      <p:ext uri="{BB962C8B-B14F-4D97-AF65-F5344CB8AC3E}">
        <p14:creationId xmlns:p14="http://schemas.microsoft.com/office/powerpoint/2010/main" val="368198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我们提供了所考虑系统的语义优化的说明性结果，即具有</a:t>
            </a:r>
          </a:p>
          <a:p>
            <a:r>
              <a:rPr lang="zh-CN" altLang="en-US" dirty="0"/>
              <a:t>为EO卫星提供边缘计算资源的23颗卫星。isl使用FSO和馈线链路RF[1]。任务是探测位于感兴趣区域的船只。图像采集模型使用来自卫星WorldView-3[6]的参数。EO卫星捕获给定数量的FPS，分辨率为600 × 600像素，GSD为0.5m，可能受到大气湍流的影响。</a:t>
            </a:r>
            <a:endParaRPr lang="en-US" altLang="zh-CN" dirty="0"/>
          </a:p>
          <a:p>
            <a:r>
              <a:rPr lang="zh-CN" altLang="en-US" dirty="0"/>
              <a:t>我们考虑使用YOLOv8进行船舶检测，它要求每张图像的WYOLO = 79.1 G浮点运算(FLOPs)。我们使用执行时间的统计模型来评估卫星和GS上CPU和GPU架构的性能。因此，每个边缘卫星都有一个最高频率为1.8GHz的8核CPU，或者一个NVIDIA T1000 GPU，其中YOLOv8以18.11FPS的速度运行，功耗为50W。</a:t>
            </a:r>
          </a:p>
          <a:p>
            <a:r>
              <a:rPr lang="zh-CN" altLang="en-US" dirty="0"/>
              <a:t>图4显示了能量-时间-精度优化问题导致的最小功耗与FPS的对比。这两条基线是GS上的传统云计算，有两种架构选项，CPU和GPU。对于低FPS，在CPU上处理图像可以降低功耗。其主要原因是CPU可以配置为最优主频[1]，而gpu可以配置为最高主频。随着FPS的增长，在GS CPU上处理图像成为最糟糕的选择，使用边缘和云处理的组合变得必要，以实现最小的功耗，同时满足优化约束。</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21</a:t>
            </a:fld>
            <a:endParaRPr lang="zh-CN" altLang="en-US"/>
          </a:p>
        </p:txBody>
      </p:sp>
    </p:spTree>
    <p:extLst>
      <p:ext uri="{BB962C8B-B14F-4D97-AF65-F5344CB8AC3E}">
        <p14:creationId xmlns:p14="http://schemas.microsoft.com/office/powerpoint/2010/main" val="194822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22</a:t>
            </a:fld>
            <a:endParaRPr lang="zh-CN" altLang="en-US"/>
          </a:p>
        </p:txBody>
      </p:sp>
    </p:spTree>
    <p:extLst>
      <p:ext uri="{BB962C8B-B14F-4D97-AF65-F5344CB8AC3E}">
        <p14:creationId xmlns:p14="http://schemas.microsoft.com/office/powerpoint/2010/main" val="36041000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由于能源子系统、计算子系统和通信子系统的限制，卫星网络的资源分配是一个主要的挑战。地球观测</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是一组基于卫星的数据密集型应用，它为气候和环境监测、海事监视或灾害管理等提供关键信息。由于采集到的数据量巨大，再加上连接地面段和空间段的馈线链路接触时间和容量有限，采用暴力方式进行实时</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数据传输是不可能的。由于新技术推动者与应用程序目标和需求的重新定义之间的协同作用，这种情况即将发生变化。</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30000"/>
              </a:lnSpc>
            </a:pPr>
            <a:endParaRPr lang="en-US" altLang="zh-CN" sz="1200" dirty="0">
              <a:latin typeface="微软雅黑" panose="020B0503020204020204" pitchFamily="34" charset="-122"/>
              <a:ea typeface="微软雅黑" panose="020B0503020204020204" pitchFamily="34" charset="-122"/>
            </a:endParaRPr>
          </a:p>
          <a:p>
            <a:pPr>
              <a:lnSpc>
                <a:spcPct val="130000"/>
              </a:lnSpc>
            </a:pPr>
            <a:r>
              <a:rPr lang="zh-CN" altLang="en-US" sz="1200" dirty="0">
                <a:latin typeface="微软雅黑" panose="020B0503020204020204" pitchFamily="34" charset="-122"/>
                <a:ea typeface="微软雅黑" panose="020B0503020204020204" pitchFamily="34" charset="-122"/>
              </a:rPr>
              <a:t>下面的三个应用程序，随着复杂度的增加，说明了应用程序目标和需求的重新定义。</a:t>
            </a:r>
          </a:p>
          <a:p>
            <a:pPr>
              <a:lnSpc>
                <a:spcPct val="130000"/>
              </a:lnSpc>
            </a:pPr>
            <a:r>
              <a:rPr lang="en-US" altLang="zh-CN" sz="1200" dirty="0">
                <a:latin typeface="微软雅黑" panose="020B0503020204020204" pitchFamily="34" charset="-122"/>
                <a:ea typeface="微软雅黑" panose="020B0503020204020204" pitchFamily="34" charset="-122"/>
              </a:rPr>
              <a:t>(</a:t>
            </a:r>
            <a:r>
              <a:rPr lang="en" altLang="zh-CN" sz="1200" dirty="0" err="1">
                <a:latin typeface="微软雅黑" panose="020B0503020204020204" pitchFamily="34" charset="-122"/>
                <a:ea typeface="微软雅黑" panose="020B0503020204020204" pitchFamily="34" charset="-122"/>
              </a:rPr>
              <a:t>i</a:t>
            </a:r>
            <a:r>
              <a:rPr lang="en" altLang="zh-CN" sz="1200" dirty="0">
                <a:latin typeface="微软雅黑" panose="020B0503020204020204" pitchFamily="34" charset="-122"/>
                <a:ea typeface="微软雅黑" panose="020B0503020204020204" pitchFamily="34" charset="-122"/>
              </a:rPr>
              <a:t>) </a:t>
            </a:r>
            <a:r>
              <a:rPr lang="zh-CN" altLang="en-US" sz="1200" dirty="0">
                <a:latin typeface="微软雅黑" panose="020B0503020204020204" pitchFamily="34" charset="-122"/>
                <a:ea typeface="微软雅黑" panose="020B0503020204020204" pitchFamily="34" charset="-122"/>
              </a:rPr>
              <a:t>图像重建</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地面用户有兴趣从地球表面的给定区域获得图像。图像应该以满足一定的失真标准的方式在空间中压缩。</a:t>
            </a:r>
          </a:p>
          <a:p>
            <a:pPr>
              <a:lnSpc>
                <a:spcPct val="130000"/>
              </a:lnSpc>
            </a:pPr>
            <a:r>
              <a:rPr lang="en-US" altLang="zh-CN" sz="1200" dirty="0">
                <a:latin typeface="微软雅黑" panose="020B0503020204020204" pitchFamily="34" charset="-122"/>
                <a:ea typeface="微软雅黑" panose="020B0503020204020204" pitchFamily="34" charset="-122"/>
              </a:rPr>
              <a:t>(</a:t>
            </a:r>
            <a:r>
              <a:rPr lang="en" altLang="zh-CN" sz="1200" dirty="0">
                <a:latin typeface="微软雅黑" panose="020B0503020204020204" pitchFamily="34" charset="-122"/>
                <a:ea typeface="微软雅黑" panose="020B0503020204020204" pitchFamily="34" charset="-122"/>
              </a:rPr>
              <a:t>ii) </a:t>
            </a:r>
            <a:r>
              <a:rPr lang="zh-CN" altLang="en-US" sz="1200" dirty="0">
                <a:latin typeface="微软雅黑" panose="020B0503020204020204" pitchFamily="34" charset="-122"/>
                <a:ea typeface="微软雅黑" panose="020B0503020204020204" pitchFamily="34" charset="-122"/>
              </a:rPr>
              <a:t>实时目标探测和定位</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地面用户对实时目标映射感兴趣。卫星不发送原始数据，而是对获取的图像运行目标检测和定位算法，并对结果进行编码。</a:t>
            </a:r>
          </a:p>
          <a:p>
            <a:pPr>
              <a:lnSpc>
                <a:spcPct val="130000"/>
              </a:lnSpc>
            </a:pPr>
            <a:r>
              <a:rPr lang="en-US" altLang="zh-CN" sz="1200" dirty="0">
                <a:latin typeface="微软雅黑" panose="020B0503020204020204" pitchFamily="34" charset="-122"/>
                <a:ea typeface="微软雅黑" panose="020B0503020204020204" pitchFamily="34" charset="-122"/>
              </a:rPr>
              <a:t>(</a:t>
            </a:r>
            <a:r>
              <a:rPr lang="en" altLang="zh-CN" sz="1200" dirty="0">
                <a:latin typeface="微软雅黑" panose="020B0503020204020204" pitchFamily="34" charset="-122"/>
                <a:ea typeface="微软雅黑" panose="020B0503020204020204" pitchFamily="34" charset="-122"/>
              </a:rPr>
              <a:t>iii) </a:t>
            </a:r>
            <a:r>
              <a:rPr lang="zh-CN" altLang="en-US" sz="1200" dirty="0">
                <a:latin typeface="微软雅黑" panose="020B0503020204020204" pitchFamily="34" charset="-122"/>
                <a:ea typeface="微软雅黑" panose="020B0503020204020204" pitchFamily="34" charset="-122"/>
              </a:rPr>
              <a:t>卫星闭环控制的实时目标跟踪</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地面监视器实时跟踪移动物体，远程闭环控制根据网络、天气或被跟踪的物理实体的状态决定数据采集的轨道</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高度参数。</a:t>
            </a:r>
            <a:endParaRPr lang="zh-CN" altLang="en-US" sz="1200" dirty="0">
              <a:solidFill>
                <a:schemeClr val="tx1"/>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本文提倡在卫星计算与通信的背景下使用</a:t>
            </a:r>
            <a:r>
              <a:rPr lang="en" altLang="zh-CN" dirty="0" err="1">
                <a:solidFill>
                  <a:schemeClr val="tx1">
                    <a:lumMod val="65000"/>
                    <a:lumOff val="35000"/>
                  </a:schemeClr>
                </a:solidFill>
                <a:latin typeface="微软雅黑" panose="020B0503020204020204" pitchFamily="34" charset="-122"/>
                <a:ea typeface="微软雅黑" panose="020B0503020204020204" pitchFamily="34" charset="-122"/>
                <a:sym typeface="+mn-ea"/>
              </a:rPr>
              <a:t>SemCom</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框架。我们详细阐述了基本概念及其通过技术使能器的实例化。边缘计算通过支持语义编码</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解码过程，提供所需的计算和存储资源，同时遵守带宽限制，对</a:t>
            </a:r>
            <a:r>
              <a:rPr lang="en" altLang="zh-CN" dirty="0" err="1">
                <a:solidFill>
                  <a:schemeClr val="tx1">
                    <a:lumMod val="65000"/>
                    <a:lumOff val="35000"/>
                  </a:schemeClr>
                </a:solidFill>
                <a:latin typeface="微软雅黑" panose="020B0503020204020204" pitchFamily="34" charset="-122"/>
                <a:ea typeface="微软雅黑" panose="020B0503020204020204" pitchFamily="34" charset="-122"/>
                <a:sym typeface="+mn-ea"/>
              </a:rPr>
              <a:t>SemCom</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很有帮助。图</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sym typeface="+mn-ea"/>
              </a:rPr>
              <a:t>1</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显示了</a:t>
            </a:r>
            <a:r>
              <a:rPr lang="en" altLang="zh-CN" dirty="0" err="1">
                <a:solidFill>
                  <a:schemeClr val="tx1">
                    <a:lumMod val="65000"/>
                    <a:lumOff val="35000"/>
                  </a:schemeClr>
                </a:solidFill>
                <a:latin typeface="微软雅黑" panose="020B0503020204020204" pitchFamily="34" charset="-122"/>
                <a:ea typeface="微软雅黑" panose="020B0503020204020204" pitchFamily="34" charset="-122"/>
                <a:sym typeface="+mn-ea"/>
              </a:rPr>
              <a:t>SemCom</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如何支持通用的</a:t>
            </a:r>
            <a:r>
              <a:rPr lang="en" altLang="zh-CN" dirty="0">
                <a:solidFill>
                  <a:schemeClr val="tx1">
                    <a:lumMod val="65000"/>
                    <a:lumOff val="35000"/>
                  </a:schemeClr>
                </a:solidFill>
                <a:latin typeface="微软雅黑" panose="020B0503020204020204" pitchFamily="34" charset="-122"/>
                <a:ea typeface="微软雅黑" panose="020B0503020204020204" pitchFamily="34" charset="-122"/>
                <a:sym typeface="+mn-ea"/>
              </a:rPr>
              <a:t>EO</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mn-ea"/>
              </a:rPr>
              <a:t>应用程序。地球观测卫星拍摄目标区域的图像，这些图像会受到大气湍流的影响。这些近地轨道卫星可能是近地轨道卫星星座的一部分，也可能与之分离，作为增强地基系统计算能力的边缘层。处理后的信息被传送到地面，以便最终汇总、解释和展示结果。</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extLst>
      <p:ext uri="{BB962C8B-B14F-4D97-AF65-F5344CB8AC3E}">
        <p14:creationId xmlns:p14="http://schemas.microsoft.com/office/powerpoint/2010/main" val="4000134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作者在文章中给出了个列表，</a:t>
            </a:r>
          </a:p>
          <a:p>
            <a:r>
              <a:rPr lang="zh-CN" altLang="en-US" dirty="0"/>
              <a:t>目前的地球观察任务方法里都是没有使用语义通信的，需要压缩数据回传到地面站再处理</a:t>
            </a:r>
          </a:p>
        </p:txBody>
      </p:sp>
      <p:sp>
        <p:nvSpPr>
          <p:cNvPr id="4" name="灯片编号占位符 3"/>
          <p:cNvSpPr>
            <a:spLocks noGrp="1"/>
          </p:cNvSpPr>
          <p:nvPr>
            <p:ph type="sldNum" sz="quarter" idx="10"/>
          </p:nvPr>
        </p:nvSpPr>
        <p:spPr/>
        <p:txBody>
          <a:bodyPr/>
          <a:lstStyle/>
          <a:p>
            <a:fld id="{5EF711DA-82CB-44C8-99EC-9CE596A896FB}" type="slidenum">
              <a:rPr lang="zh-CN" altLang="en-US" smtClean="0"/>
              <a:t>8</a:t>
            </a:fld>
            <a:endParaRPr lang="zh-CN" altLang="en-US"/>
          </a:p>
        </p:txBody>
      </p:sp>
    </p:spTree>
    <p:extLst>
      <p:ext uri="{BB962C8B-B14F-4D97-AF65-F5344CB8AC3E}">
        <p14:creationId xmlns:p14="http://schemas.microsoft.com/office/powerpoint/2010/main" val="3890548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通常，海拔越低，</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GSD</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和</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FOV</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值越小。由于高图像清晰度需要较小的</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GSD</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值，因此</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LEO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卫星是</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的普遍选择。随着捕获帧进一步远离最低点</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远离卫星正下方的点</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GSD</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增加，导致分辨率降低。因此，需要精确定义卫星的覆盖区域，以确保以所需的质量捕获图像。为此，</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卫星的姿态分系统沿滚转、俯仰和偏航三个轴对航天器的方向进行控制和调整，新一代</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EO</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敏捷遥感卫星</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[4]</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具有轨道和覆盖面积的自整定能力。此外，泛锐化，其中多光谱帧与全色帧相结合，可以用来减少</a:t>
            </a:r>
            <a:r>
              <a:rPr lang="en" altLang="zh-CN"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GSD</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sym typeface="+mn-ea"/>
              </a:rPr>
              <a:t>和提高图像质量。</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2024/9/23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t>2024/9/23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5">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sz="4400" b="1" dirty="0"/>
              <a:t>Semantic and goal-oriented edge computing </a:t>
            </a:r>
          </a:p>
          <a:p>
            <a:pPr algn="ctr"/>
            <a:r>
              <a:rPr lang="en" altLang="zh-CN" sz="4400" b="1" dirty="0"/>
              <a:t>for satellite Earth Observation</a:t>
            </a:r>
            <a:endParaRPr lang="zh-CN" altLang="en-US" sz="4400" dirty="0"/>
          </a:p>
        </p:txBody>
      </p:sp>
      <p:sp>
        <p:nvSpPr>
          <p:cNvPr id="13" name="TextBox 6"/>
          <p:cNvSpPr txBox="1"/>
          <p:nvPr/>
        </p:nvSpPr>
        <p:spPr>
          <a:xfrm>
            <a:off x="4272101" y="5644929"/>
            <a:ext cx="1712280"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姓名：莫烜奇</a:t>
            </a:r>
            <a:endParaRPr lang="zh-CN" altLang="en-US"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188265" y="5611909"/>
            <a:ext cx="2223637" cy="400085"/>
          </a:xfrm>
          <a:prstGeom prst="rect">
            <a:avLst/>
          </a:prstGeom>
          <a:noFill/>
        </p:spPr>
        <p:txBody>
          <a:bodyPr wrap="none" lIns="91416" tIns="45708" rIns="91416" bIns="45708" rtlCol="0">
            <a:spAutoFit/>
          </a:bodyPr>
          <a:lstStyle/>
          <a:p>
            <a:pPr algn="ctr"/>
            <a:r>
              <a:rPr lang="zh-CN" altLang="en-US" sz="2000" b="1" dirty="0">
                <a:solidFill>
                  <a:srgbClr val="014723"/>
                </a:solidFill>
                <a:latin typeface="微软雅黑" panose="020B0503020204020204" pitchFamily="34" charset="-122"/>
                <a:ea typeface="微软雅黑" panose="020B0503020204020204" pitchFamily="34" charset="-122"/>
              </a:rPr>
              <a:t>日期：</a:t>
            </a:r>
            <a:r>
              <a:rPr lang="en-US" altLang="zh-CN" sz="2000" b="1" dirty="0">
                <a:solidFill>
                  <a:srgbClr val="014723"/>
                </a:solidFill>
                <a:latin typeface="微软雅黑" panose="020B0503020204020204" pitchFamily="34" charset="-122"/>
                <a:ea typeface="微软雅黑" panose="020B0503020204020204" pitchFamily="34" charset="-122"/>
              </a:rPr>
              <a:t>20240923</a:t>
            </a: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57628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609600" y="6311900"/>
            <a:ext cx="406400" cy="406400"/>
          </a:xfrm>
          <a:prstGeom prst="rect">
            <a:avLst/>
          </a:prstGeom>
        </p:spPr>
      </p:pic>
      <p:pic>
        <p:nvPicPr>
          <p:cNvPr id="19" name="图片 18"/>
          <p:cNvPicPr>
            <a:picLocks noChangeAspect="1"/>
          </p:cNvPicPr>
          <p:nvPr/>
        </p:nvPicPr>
        <p:blipFill rotWithShape="1">
          <a:blip r:embed="rId7"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750"/>
                                        <p:tgtEl>
                                          <p:spTgt spid="8"/>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500" fill="hold"/>
                                        <p:tgtEl>
                                          <p:spTgt spid="12"/>
                                        </p:tgtEl>
                                        <p:attrNameLst>
                                          <p:attrName>ppt_w</p:attrName>
                                        </p:attrNameLst>
                                      </p:cBhvr>
                                      <p:tavLst>
                                        <p:tav tm="0">
                                          <p:val>
                                            <p:fltVal val="0"/>
                                          </p:val>
                                        </p:tav>
                                        <p:tav tm="100000">
                                          <p:val>
                                            <p:strVal val="#ppt_w"/>
                                          </p:val>
                                        </p:tav>
                                      </p:tavLst>
                                    </p:anim>
                                    <p:anim calcmode="lin" valueType="num">
                                      <p:cBhvr>
                                        <p:cTn id="25" dur="500" fill="hold"/>
                                        <p:tgtEl>
                                          <p:spTgt spid="12"/>
                                        </p:tgtEl>
                                        <p:attrNameLst>
                                          <p:attrName>ppt_h</p:attrName>
                                        </p:attrNameLst>
                                      </p:cBhvr>
                                      <p:tavLst>
                                        <p:tav tm="0">
                                          <p:val>
                                            <p:fltVal val="0"/>
                                          </p:val>
                                        </p:tav>
                                        <p:tav tm="100000">
                                          <p:val>
                                            <p:strVal val="#ppt_h"/>
                                          </p:val>
                                        </p:tav>
                                      </p:tavLst>
                                    </p:anim>
                                    <p:animEffect transition="in" filter="fade">
                                      <p:cBhvr>
                                        <p:cTn id="26" dur="500"/>
                                        <p:tgtEl>
                                          <p:spTgt spid="12"/>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100">
                <p:cTn id="31"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3" grpId="0"/>
      <p:bldP spid="14" grpId="0"/>
      <p:bldP spid="11" grpId="0" animBg="1"/>
      <p:bldP spid="1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数据处理参数</a:t>
            </a:r>
          </a:p>
        </p:txBody>
      </p:sp>
      <p:grpSp>
        <p:nvGrpSpPr>
          <p:cNvPr id="16" name="组合 15"/>
          <p:cNvGrpSpPr/>
          <p:nvPr/>
        </p:nvGrpSpPr>
        <p:grpSpPr>
          <a:xfrm>
            <a:off x="743887" y="2605819"/>
            <a:ext cx="3216164" cy="3216164"/>
            <a:chOff x="1068251" y="2861983"/>
            <a:chExt cx="3343834" cy="3343834"/>
          </a:xfrm>
          <a:solidFill>
            <a:srgbClr val="0080CB"/>
          </a:solidFill>
        </p:grpSpPr>
        <p:sp>
          <p:nvSpPr>
            <p:cNvPr id="17" name="椭圆 16"/>
            <p:cNvSpPr/>
            <p:nvPr/>
          </p:nvSpPr>
          <p:spPr>
            <a:xfrm>
              <a:off x="1068251" y="2861983"/>
              <a:ext cx="3343834" cy="33438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b="1">
                <a:latin typeface="微软雅黑" panose="020B0503020204020204" pitchFamily="34" charset="-122"/>
                <a:ea typeface="微软雅黑" panose="020B0503020204020204" pitchFamily="34" charset="-122"/>
              </a:endParaRPr>
            </a:p>
          </p:txBody>
        </p:sp>
        <p:sp>
          <p:nvSpPr>
            <p:cNvPr id="18" name="椭圆 17"/>
            <p:cNvSpPr/>
            <p:nvPr/>
          </p:nvSpPr>
          <p:spPr>
            <a:xfrm>
              <a:off x="1225836" y="3019568"/>
              <a:ext cx="3028664" cy="302866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数据处理</a:t>
              </a:r>
            </a:p>
          </p:txBody>
        </p:sp>
      </p:grpSp>
      <p:sp>
        <p:nvSpPr>
          <p:cNvPr id="19" name="Freeform 11"/>
          <p:cNvSpPr/>
          <p:nvPr/>
        </p:nvSpPr>
        <p:spPr bwMode="auto">
          <a:xfrm flipH="1">
            <a:off x="4336200" y="1818467"/>
            <a:ext cx="617919" cy="4724352"/>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20" name="组合 19"/>
          <p:cNvGrpSpPr/>
          <p:nvPr/>
        </p:nvGrpSpPr>
        <p:grpSpPr>
          <a:xfrm>
            <a:off x="5004920" y="1810196"/>
            <a:ext cx="6577480" cy="775445"/>
            <a:chOff x="5710619" y="2505937"/>
            <a:chExt cx="6096000" cy="775445"/>
          </a:xfrm>
        </p:grpSpPr>
        <p:sp>
          <p:nvSpPr>
            <p:cNvPr id="21" name="矩形 20"/>
            <p:cNvSpPr/>
            <p:nvPr/>
          </p:nvSpPr>
          <p:spPr>
            <a:xfrm>
              <a:off x="5710619" y="2505937"/>
              <a:ext cx="1026889"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压缩系数</a:t>
              </a:r>
            </a:p>
          </p:txBody>
        </p:sp>
        <p:sp>
          <p:nvSpPr>
            <p:cNvPr id="32" name="矩形 31"/>
            <p:cNvSpPr/>
            <p:nvPr/>
          </p:nvSpPr>
          <p:spPr>
            <a:xfrm>
              <a:off x="5710619" y="2863254"/>
              <a:ext cx="6096000" cy="418128"/>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压缩系数表示数据大小的减小，关乎有效的数据存储和传输。</a:t>
              </a:r>
            </a:p>
          </p:txBody>
        </p:sp>
      </p:grpSp>
      <p:grpSp>
        <p:nvGrpSpPr>
          <p:cNvPr id="36" name="组合 35"/>
          <p:cNvGrpSpPr/>
          <p:nvPr/>
        </p:nvGrpSpPr>
        <p:grpSpPr>
          <a:xfrm>
            <a:off x="5004920" y="3340655"/>
            <a:ext cx="6577480" cy="1144777"/>
            <a:chOff x="5710619" y="3709905"/>
            <a:chExt cx="6096000" cy="1144777"/>
          </a:xfrm>
        </p:grpSpPr>
        <p:sp>
          <p:nvSpPr>
            <p:cNvPr id="37" name="矩形 36"/>
            <p:cNvSpPr/>
            <p:nvPr/>
          </p:nvSpPr>
          <p:spPr>
            <a:xfrm>
              <a:off x="5710619" y="3709905"/>
              <a:ext cx="1240824"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算法复杂度</a:t>
              </a:r>
            </a:p>
          </p:txBody>
        </p:sp>
        <p:sp>
          <p:nvSpPr>
            <p:cNvPr id="38" name="矩形 37"/>
            <p:cNvSpPr/>
            <p:nvPr/>
          </p:nvSpPr>
          <p:spPr>
            <a:xfrm>
              <a:off x="5710619" y="4067222"/>
              <a:ext cx="6096000" cy="787460"/>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这一指标表示从数据捕获到信息到准备好传输所花费的时间以及处理过程中消耗的能量。复杂的算法需要额外的资源，但能提供更好的性能。</a:t>
              </a:r>
            </a:p>
          </p:txBody>
        </p:sp>
      </p:grpSp>
      <p:grpSp>
        <p:nvGrpSpPr>
          <p:cNvPr id="39" name="组合 38"/>
          <p:cNvGrpSpPr/>
          <p:nvPr/>
        </p:nvGrpSpPr>
        <p:grpSpPr>
          <a:xfrm>
            <a:off x="4954119" y="5064928"/>
            <a:ext cx="6577480" cy="1514109"/>
            <a:chOff x="5710619" y="5026457"/>
            <a:chExt cx="6096000" cy="1514109"/>
          </a:xfrm>
        </p:grpSpPr>
        <p:sp>
          <p:nvSpPr>
            <p:cNvPr id="40" name="矩形 39"/>
            <p:cNvSpPr/>
            <p:nvPr/>
          </p:nvSpPr>
          <p:spPr>
            <a:xfrm>
              <a:off x="5710619" y="5026457"/>
              <a:ext cx="1026889" cy="369332"/>
            </a:xfrm>
            <a:prstGeom prst="rect">
              <a:avLst/>
            </a:prstGeom>
          </p:spPr>
          <p:txBody>
            <a:bodyPr wrap="non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任务精度</a:t>
              </a:r>
            </a:p>
          </p:txBody>
        </p:sp>
        <p:sp>
          <p:nvSpPr>
            <p:cNvPr id="41" name="矩形 40"/>
            <p:cNvSpPr/>
            <p:nvPr/>
          </p:nvSpPr>
          <p:spPr>
            <a:xfrm>
              <a:off x="5710619" y="5383774"/>
              <a:ext cx="6096000" cy="1156792"/>
            </a:xfrm>
            <a:prstGeom prst="rect">
              <a:avLst/>
            </a:prstGeom>
          </p:spPr>
          <p:txBody>
            <a:bodyPr>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确保满足预期结果的特定性能参数来测量任务准确性。</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rPr>
                <a:t>AI</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算法可以在</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图像数据集上进行训练，</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图像数据集通常包括在不同条件下捕获的图像，并且具有较小的</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rPr>
                <a:t>GSD</a:t>
              </a:r>
              <a:r>
                <a:rPr lang="zh-CN" altLang="e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以达到较高的精度。</a:t>
              </a:r>
            </a:p>
          </p:txBody>
        </p:sp>
      </p:gr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sym typeface="+mn-ea"/>
              </a:rPr>
              <a:t>研究思路方法</a:t>
            </a: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cxnSp>
        <p:nvCxnSpPr>
          <p:cNvPr id="11" name="直接连接符 2">
            <a:extLst>
              <a:ext uri="{FF2B5EF4-FFF2-40B4-BE49-F238E27FC236}">
                <a16:creationId xmlns:a16="http://schemas.microsoft.com/office/drawing/2014/main" id="{E9E5987E-2678-C912-C52A-D143B9B14B13}"/>
              </a:ext>
            </a:extLst>
          </p:cNvPr>
          <p:cNvCxnSpPr/>
          <p:nvPr/>
        </p:nvCxnSpPr>
        <p:spPr>
          <a:xfrm>
            <a:off x="8307543"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矩形 11">
            <a:extLst>
              <a:ext uri="{FF2B5EF4-FFF2-40B4-BE49-F238E27FC236}">
                <a16:creationId xmlns:a16="http://schemas.microsoft.com/office/drawing/2014/main" id="{5B7A3336-9483-20C1-F04D-9C58BC2FF39A}"/>
              </a:ext>
            </a:extLst>
          </p:cNvPr>
          <p:cNvSpPr/>
          <p:nvPr/>
        </p:nvSpPr>
        <p:spPr>
          <a:xfrm>
            <a:off x="4920694"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13" name="直接连接符 4">
            <a:extLst>
              <a:ext uri="{FF2B5EF4-FFF2-40B4-BE49-F238E27FC236}">
                <a16:creationId xmlns:a16="http://schemas.microsoft.com/office/drawing/2014/main" id="{48B27DBC-758B-14B0-6880-2A24169A8833}"/>
              </a:ext>
            </a:extLst>
          </p:cNvPr>
          <p:cNvCxnSpPr/>
          <p:nvPr/>
        </p:nvCxnSpPr>
        <p:spPr>
          <a:xfrm>
            <a:off x="10009343"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extBox 7">
            <a:extLst>
              <a:ext uri="{FF2B5EF4-FFF2-40B4-BE49-F238E27FC236}">
                <a16:creationId xmlns:a16="http://schemas.microsoft.com/office/drawing/2014/main" id="{DA4D879C-D15A-18E0-CB0B-B12882C4B436}"/>
              </a:ext>
            </a:extLst>
          </p:cNvPr>
          <p:cNvSpPr txBox="1"/>
          <p:nvPr/>
        </p:nvSpPr>
        <p:spPr>
          <a:xfrm>
            <a:off x="5082843"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方法介绍</a:t>
            </a:r>
          </a:p>
        </p:txBody>
      </p:sp>
      <p:sp>
        <p:nvSpPr>
          <p:cNvPr id="15" name="TextBox 9">
            <a:extLst>
              <a:ext uri="{FF2B5EF4-FFF2-40B4-BE49-F238E27FC236}">
                <a16:creationId xmlns:a16="http://schemas.microsoft.com/office/drawing/2014/main" id="{0212DF29-7CED-62E3-B0E1-877689165F4F}"/>
              </a:ext>
            </a:extLst>
          </p:cNvPr>
          <p:cNvSpPr txBox="1"/>
          <p:nvPr/>
        </p:nvSpPr>
        <p:spPr>
          <a:xfrm>
            <a:off x="6784643"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TextBox 10">
            <a:extLst>
              <a:ext uri="{FF2B5EF4-FFF2-40B4-BE49-F238E27FC236}">
                <a16:creationId xmlns:a16="http://schemas.microsoft.com/office/drawing/2014/main" id="{1056840E-090C-0111-7EA0-2A9CBDE7BC64}"/>
              </a:ext>
            </a:extLst>
          </p:cNvPr>
          <p:cNvSpPr txBox="1"/>
          <p:nvPr/>
        </p:nvSpPr>
        <p:spPr>
          <a:xfrm>
            <a:off x="8486443"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23" name="直接连接符 9">
            <a:extLst>
              <a:ext uri="{FF2B5EF4-FFF2-40B4-BE49-F238E27FC236}">
                <a16:creationId xmlns:a16="http://schemas.microsoft.com/office/drawing/2014/main" id="{80396991-4517-8AA5-370F-BBC8E974DB85}"/>
              </a:ext>
            </a:extLst>
          </p:cNvPr>
          <p:cNvCxnSpPr/>
          <p:nvPr/>
        </p:nvCxnSpPr>
        <p:spPr>
          <a:xfrm>
            <a:off x="6605743"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2" presetClass="entr" presetSubtype="0"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par>
                          <p:cTn id="17" fill="hold">
                            <p:stCondLst>
                              <p:cond delay="1500"/>
                            </p:stCondLst>
                            <p:childTnLst>
                              <p:par>
                                <p:cTn id="18" presetID="16" presetClass="entr" presetSubtype="26"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inHorizontal)">
                                      <p:cBhvr>
                                        <p:cTn id="20" dur="500"/>
                                        <p:tgtEl>
                                          <p:spTgt spid="19"/>
                                        </p:tgtEl>
                                      </p:cBhvr>
                                    </p:animEffect>
                                  </p:childTnLst>
                                </p:cTn>
                              </p:par>
                            </p:childTnLst>
                          </p:cTn>
                        </p:par>
                        <p:par>
                          <p:cTn id="21" fill="hold">
                            <p:stCondLst>
                              <p:cond delay="2000"/>
                            </p:stCondLst>
                            <p:childTnLst>
                              <p:par>
                                <p:cTn id="22" presetID="2" presetClass="entr" presetSubtype="2" decel="53300"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750" fill="hold"/>
                                        <p:tgtEl>
                                          <p:spTgt spid="20"/>
                                        </p:tgtEl>
                                        <p:attrNameLst>
                                          <p:attrName>ppt_x</p:attrName>
                                        </p:attrNameLst>
                                      </p:cBhvr>
                                      <p:tavLst>
                                        <p:tav tm="0">
                                          <p:val>
                                            <p:strVal val="1+#ppt_w/2"/>
                                          </p:val>
                                        </p:tav>
                                        <p:tav tm="100000">
                                          <p:val>
                                            <p:strVal val="#ppt_x"/>
                                          </p:val>
                                        </p:tav>
                                      </p:tavLst>
                                    </p:anim>
                                    <p:anim calcmode="lin" valueType="num">
                                      <p:cBhvr additive="base">
                                        <p:cTn id="25" dur="750" fill="hold"/>
                                        <p:tgtEl>
                                          <p:spTgt spid="20"/>
                                        </p:tgtEl>
                                        <p:attrNameLst>
                                          <p:attrName>ppt_y</p:attrName>
                                        </p:attrNameLst>
                                      </p:cBhvr>
                                      <p:tavLst>
                                        <p:tav tm="0">
                                          <p:val>
                                            <p:strVal val="#ppt_y"/>
                                          </p:val>
                                        </p:tav>
                                        <p:tav tm="100000">
                                          <p:val>
                                            <p:strVal val="#ppt_y"/>
                                          </p:val>
                                        </p:tav>
                                      </p:tavLst>
                                    </p:anim>
                                  </p:childTnLst>
                                </p:cTn>
                              </p:par>
                              <p:par>
                                <p:cTn id="26" presetID="2" presetClass="entr" presetSubtype="2" decel="53300" fill="hold" nodeType="withEffect">
                                  <p:stCondLst>
                                    <p:cond delay="250"/>
                                  </p:stCondLst>
                                  <p:childTnLst>
                                    <p:set>
                                      <p:cBhvr>
                                        <p:cTn id="27" dur="1" fill="hold">
                                          <p:stCondLst>
                                            <p:cond delay="0"/>
                                          </p:stCondLst>
                                        </p:cTn>
                                        <p:tgtEl>
                                          <p:spTgt spid="36"/>
                                        </p:tgtEl>
                                        <p:attrNameLst>
                                          <p:attrName>style.visibility</p:attrName>
                                        </p:attrNameLst>
                                      </p:cBhvr>
                                      <p:to>
                                        <p:strVal val="visible"/>
                                      </p:to>
                                    </p:set>
                                    <p:anim calcmode="lin" valueType="num">
                                      <p:cBhvr additive="base">
                                        <p:cTn id="28" dur="750" fill="hold"/>
                                        <p:tgtEl>
                                          <p:spTgt spid="36"/>
                                        </p:tgtEl>
                                        <p:attrNameLst>
                                          <p:attrName>ppt_x</p:attrName>
                                        </p:attrNameLst>
                                      </p:cBhvr>
                                      <p:tavLst>
                                        <p:tav tm="0">
                                          <p:val>
                                            <p:strVal val="1+#ppt_w/2"/>
                                          </p:val>
                                        </p:tav>
                                        <p:tav tm="100000">
                                          <p:val>
                                            <p:strVal val="#ppt_x"/>
                                          </p:val>
                                        </p:tav>
                                      </p:tavLst>
                                    </p:anim>
                                    <p:anim calcmode="lin" valueType="num">
                                      <p:cBhvr additive="base">
                                        <p:cTn id="29" dur="750" fill="hold"/>
                                        <p:tgtEl>
                                          <p:spTgt spid="36"/>
                                        </p:tgtEl>
                                        <p:attrNameLst>
                                          <p:attrName>ppt_y</p:attrName>
                                        </p:attrNameLst>
                                      </p:cBhvr>
                                      <p:tavLst>
                                        <p:tav tm="0">
                                          <p:val>
                                            <p:strVal val="#ppt_y"/>
                                          </p:val>
                                        </p:tav>
                                        <p:tav tm="100000">
                                          <p:val>
                                            <p:strVal val="#ppt_y"/>
                                          </p:val>
                                        </p:tav>
                                      </p:tavLst>
                                    </p:anim>
                                  </p:childTnLst>
                                </p:cTn>
                              </p:par>
                              <p:par>
                                <p:cTn id="30" presetID="2" presetClass="entr" presetSubtype="2" decel="53300" fill="hold" nodeType="withEffect">
                                  <p:stCondLst>
                                    <p:cond delay="500"/>
                                  </p:stCondLst>
                                  <p:childTnLst>
                                    <p:set>
                                      <p:cBhvr>
                                        <p:cTn id="31" dur="1" fill="hold">
                                          <p:stCondLst>
                                            <p:cond delay="0"/>
                                          </p:stCondLst>
                                        </p:cTn>
                                        <p:tgtEl>
                                          <p:spTgt spid="39"/>
                                        </p:tgtEl>
                                        <p:attrNameLst>
                                          <p:attrName>style.visibility</p:attrName>
                                        </p:attrNameLst>
                                      </p:cBhvr>
                                      <p:to>
                                        <p:strVal val="visible"/>
                                      </p:to>
                                    </p:set>
                                    <p:anim calcmode="lin" valueType="num">
                                      <p:cBhvr additive="base">
                                        <p:cTn id="32" dur="750" fill="hold"/>
                                        <p:tgtEl>
                                          <p:spTgt spid="39"/>
                                        </p:tgtEl>
                                        <p:attrNameLst>
                                          <p:attrName>ppt_x</p:attrName>
                                        </p:attrNameLst>
                                      </p:cBhvr>
                                      <p:tavLst>
                                        <p:tav tm="0">
                                          <p:val>
                                            <p:strVal val="1+#ppt_w/2"/>
                                          </p:val>
                                        </p:tav>
                                        <p:tav tm="100000">
                                          <p:val>
                                            <p:strVal val="#ppt_x"/>
                                          </p:val>
                                        </p:tav>
                                      </p:tavLst>
                                    </p:anim>
                                    <p:anim calcmode="lin" valueType="num">
                                      <p:cBhvr additive="base">
                                        <p:cTn id="33" dur="750" fill="hold"/>
                                        <p:tgtEl>
                                          <p:spTgt spid="39"/>
                                        </p:tgtEl>
                                        <p:attrNameLst>
                                          <p:attrName>ppt_y</p:attrName>
                                        </p:attrNameLst>
                                      </p:cBhvr>
                                      <p:tavLst>
                                        <p:tav tm="0">
                                          <p:val>
                                            <p:strVal val="#ppt_y"/>
                                          </p:val>
                                        </p:tav>
                                        <p:tav tm="100000">
                                          <p:val>
                                            <p:strVal val="#ppt_y"/>
                                          </p:val>
                                        </p:tav>
                                      </p:tavLst>
                                    </p:anim>
                                  </p:childTnLst>
                                </p:cTn>
                              </p:par>
                            </p:childTnLst>
                          </p:cTn>
                        </p:par>
                        <p:par>
                          <p:cTn id="34" fill="hold">
                            <p:stCondLst>
                              <p:cond delay="325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9" grpId="0" bldLvl="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研究思路</a:t>
            </a: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关键技术难点</a:t>
            </a: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研究成果</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a:solidFill>
                  <a:schemeClr val="tx1">
                    <a:lumMod val="65000"/>
                    <a:lumOff val="35000"/>
                  </a:schemeClr>
                </a:solidFill>
                <a:latin typeface="微软雅黑" panose="020B0503020204020204" pitchFamily="34" charset="-122"/>
                <a:ea typeface="微软雅黑" panose="020B0503020204020204" pitchFamily="34" charset="-122"/>
              </a:rPr>
              <a:t>2.3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边缘计算优势</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a:spLocks noChangeAspect="1"/>
          </p:cNvSpPr>
          <p:nvPr/>
        </p:nvSpPr>
        <p:spPr>
          <a:xfrm>
            <a:off x="1245291" y="2543552"/>
            <a:ext cx="3508519" cy="3508519"/>
          </a:xfrm>
          <a:prstGeom prst="ellipse">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5" name="椭圆 44"/>
          <p:cNvSpPr>
            <a:spLocks noChangeAspect="1"/>
          </p:cNvSpPr>
          <p:nvPr/>
        </p:nvSpPr>
        <p:spPr>
          <a:xfrm>
            <a:off x="1635127" y="2933386"/>
            <a:ext cx="2728848" cy="2728848"/>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6" name="椭圆 45"/>
          <p:cNvSpPr>
            <a:spLocks noChangeAspect="1"/>
          </p:cNvSpPr>
          <p:nvPr/>
        </p:nvSpPr>
        <p:spPr>
          <a:xfrm>
            <a:off x="2024965" y="3323223"/>
            <a:ext cx="1949177" cy="1949177"/>
          </a:xfrm>
          <a:prstGeom prst="ellipse">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47" name="椭圆 46"/>
          <p:cNvSpPr>
            <a:spLocks noChangeAspect="1"/>
          </p:cNvSpPr>
          <p:nvPr/>
        </p:nvSpPr>
        <p:spPr>
          <a:xfrm>
            <a:off x="2414797" y="3713057"/>
            <a:ext cx="1169507" cy="1169507"/>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cxnSp>
        <p:nvCxnSpPr>
          <p:cNvPr id="48" name="直线连接符 27"/>
          <p:cNvCxnSpPr/>
          <p:nvPr/>
        </p:nvCxnSpPr>
        <p:spPr>
          <a:xfrm>
            <a:off x="4125158" y="206534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49" name="直线连接符 28"/>
          <p:cNvCxnSpPr/>
          <p:nvPr/>
        </p:nvCxnSpPr>
        <p:spPr>
          <a:xfrm>
            <a:off x="4503200" y="3074146"/>
            <a:ext cx="1984485"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0" name="直线连接符 30"/>
          <p:cNvCxnSpPr/>
          <p:nvPr/>
        </p:nvCxnSpPr>
        <p:spPr>
          <a:xfrm>
            <a:off x="4125157" y="4181907"/>
            <a:ext cx="2362529"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51" name="直线连接符 31"/>
          <p:cNvCxnSpPr/>
          <p:nvPr/>
        </p:nvCxnSpPr>
        <p:spPr>
          <a:xfrm>
            <a:off x="3833999" y="5220085"/>
            <a:ext cx="2653687" cy="0"/>
          </a:xfrm>
          <a:prstGeom prst="line">
            <a:avLst/>
          </a:prstGeom>
          <a:ln w="12700" cmpd="sng">
            <a:solidFill>
              <a:schemeClr val="tx1">
                <a:lumMod val="65000"/>
                <a:lumOff val="35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52" name="文本框 34"/>
          <p:cNvSpPr>
            <a:spLocks noChangeArrowheads="1"/>
          </p:cNvSpPr>
          <p:nvPr/>
        </p:nvSpPr>
        <p:spPr bwMode="auto">
          <a:xfrm>
            <a:off x="6599649" y="1466612"/>
            <a:ext cx="499562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01.</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流量分流</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a:t>与云计算相比，边缘计算减少了用户发起任务的延迟，并通过算法压缩实现流量分流和能量最小化。</a:t>
            </a:r>
          </a:p>
        </p:txBody>
      </p:sp>
      <p:sp>
        <p:nvSpPr>
          <p:cNvPr id="53" name="文本框 34"/>
          <p:cNvSpPr>
            <a:spLocks noChangeArrowheads="1"/>
          </p:cNvSpPr>
          <p:nvPr/>
        </p:nvSpPr>
        <p:spPr bwMode="auto">
          <a:xfrm>
            <a:off x="6587719" y="2430336"/>
            <a:ext cx="500755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02.</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时延提升</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a:t>近地轨道卫星定位可以为现有的近地轨道卫星提供一个边缘层，卫星可以是多用途的，同时进行数据采集和处理。使用卫星边缘计算的延迟可以低至几十毫秒，</a:t>
            </a:r>
          </a:p>
        </p:txBody>
      </p:sp>
      <p:sp>
        <p:nvSpPr>
          <p:cNvPr id="54" name="文本框 34"/>
          <p:cNvSpPr>
            <a:spLocks noChangeArrowheads="1"/>
          </p:cNvSpPr>
          <p:nvPr/>
        </p:nvSpPr>
        <p:spPr bwMode="auto">
          <a:xfrm>
            <a:off x="6583105" y="3657420"/>
            <a:ext cx="501216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03.</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降低负载</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a:t>如果星座密集部署，卫星将作为分布式边缘计算架构运行，用于分布式学习，避免了长时间的传播延迟和通往云服务器的链路中增加的流量负载。</a:t>
            </a:r>
            <a:endParaRPr lang="en-US" altLang="zh-CN" sz="1600" dirty="0">
              <a:solidFill>
                <a:srgbClr val="2F2637"/>
              </a:solidFill>
              <a:latin typeface="华文宋体" panose="02010600040101010101" pitchFamily="2" charset="-122"/>
              <a:ea typeface="华文宋体" panose="02010600040101010101" pitchFamily="2" charset="-122"/>
              <a:sym typeface="华文宋体" panose="02010600040101010101" pitchFamily="2" charset="-122"/>
            </a:endParaRPr>
          </a:p>
        </p:txBody>
      </p:sp>
      <p:sp>
        <p:nvSpPr>
          <p:cNvPr id="55" name="文本框 34"/>
          <p:cNvSpPr>
            <a:spLocks noChangeArrowheads="1"/>
          </p:cNvSpPr>
          <p:nvPr/>
        </p:nvSpPr>
        <p:spPr bwMode="auto">
          <a:xfrm>
            <a:off x="6599649" y="4912850"/>
            <a:ext cx="519342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04.</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处理加速</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a:t>卫星边缘计算通过提供在卫星上运行经典算法和基于人工智能的算法的计算能力，可以缓解</a:t>
            </a:r>
            <a:r>
              <a:rPr lang="en" altLang="zh-CN" sz="1600" dirty="0"/>
              <a:t>EO</a:t>
            </a:r>
            <a:r>
              <a:rPr lang="zh-CN" altLang="en-US" sz="1600" dirty="0"/>
              <a:t>中的拥塞并加快数据处理速度。</a:t>
            </a:r>
            <a:endParaRPr lang="en-US" altLang="zh-CN" sz="1600" dirty="0"/>
          </a:p>
        </p:txBody>
      </p:sp>
      <p:sp>
        <p:nvSpPr>
          <p:cNvPr id="56" name="饼形 7"/>
          <p:cNvSpPr>
            <a:spLocks noChangeAspect="1"/>
          </p:cNvSpPr>
          <p:nvPr/>
        </p:nvSpPr>
        <p:spPr>
          <a:xfrm>
            <a:off x="493467" y="1791726"/>
            <a:ext cx="5012168" cy="5012168"/>
          </a:xfrm>
          <a:prstGeom prst="pie">
            <a:avLst>
              <a:gd name="adj1" fmla="val 16891099"/>
              <a:gd name="adj2" fmla="val 1838917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7" name="饼形 8"/>
          <p:cNvSpPr>
            <a:spLocks noChangeAspect="1"/>
          </p:cNvSpPr>
          <p:nvPr/>
        </p:nvSpPr>
        <p:spPr>
          <a:xfrm>
            <a:off x="994686" y="2306595"/>
            <a:ext cx="4009735" cy="4009735"/>
          </a:xfrm>
          <a:prstGeom prst="pie">
            <a:avLst>
              <a:gd name="adj1" fmla="val 18800821"/>
              <a:gd name="adj2" fmla="val 2048707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8" name="饼形 9"/>
          <p:cNvSpPr>
            <a:spLocks noChangeAspect="1"/>
          </p:cNvSpPr>
          <p:nvPr/>
        </p:nvSpPr>
        <p:spPr>
          <a:xfrm>
            <a:off x="1487434" y="2811093"/>
            <a:ext cx="3007301" cy="3007301"/>
          </a:xfrm>
          <a:prstGeom prst="pie">
            <a:avLst>
              <a:gd name="adj1" fmla="val 21086868"/>
              <a:gd name="adj2" fmla="val 17728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sp>
        <p:nvSpPr>
          <p:cNvPr id="59" name="饼形 10"/>
          <p:cNvSpPr>
            <a:spLocks noChangeAspect="1"/>
          </p:cNvSpPr>
          <p:nvPr/>
        </p:nvSpPr>
        <p:spPr>
          <a:xfrm>
            <a:off x="1746508" y="3078634"/>
            <a:ext cx="2506085" cy="2506085"/>
          </a:xfrm>
          <a:prstGeom prst="pie">
            <a:avLst>
              <a:gd name="adj1" fmla="val 2573177"/>
              <a:gd name="adj2" fmla="val 630420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rgbClr val="1F1F1F"/>
              </a:solidFill>
            </a:endParaRPr>
          </a:p>
        </p:txBody>
      </p:sp>
      <p:pic>
        <p:nvPicPr>
          <p:cNvPr id="32" name="图片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extLst>
      <p:ext uri="{BB962C8B-B14F-4D97-AF65-F5344CB8AC3E}">
        <p14:creationId xmlns:p14="http://schemas.microsoft.com/office/powerpoint/2010/main" val="282151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p:cTn id="25" dur="500" fill="hold"/>
                                        <p:tgtEl>
                                          <p:spTgt spid="46"/>
                                        </p:tgtEl>
                                        <p:attrNameLst>
                                          <p:attrName>ppt_w</p:attrName>
                                        </p:attrNameLst>
                                      </p:cBhvr>
                                      <p:tavLst>
                                        <p:tav tm="0">
                                          <p:val>
                                            <p:fltVal val="0"/>
                                          </p:val>
                                        </p:tav>
                                        <p:tav tm="100000">
                                          <p:val>
                                            <p:strVal val="#ppt_w"/>
                                          </p:val>
                                        </p:tav>
                                      </p:tavLst>
                                    </p:anim>
                                    <p:anim calcmode="lin" valueType="num">
                                      <p:cBhvr>
                                        <p:cTn id="26" dur="500" fill="hold"/>
                                        <p:tgtEl>
                                          <p:spTgt spid="46"/>
                                        </p:tgtEl>
                                        <p:attrNameLst>
                                          <p:attrName>ppt_h</p:attrName>
                                        </p:attrNameLst>
                                      </p:cBhvr>
                                      <p:tavLst>
                                        <p:tav tm="0">
                                          <p:val>
                                            <p:fltVal val="0"/>
                                          </p:val>
                                        </p:tav>
                                        <p:tav tm="100000">
                                          <p:val>
                                            <p:strVal val="#ppt_h"/>
                                          </p:val>
                                        </p:tav>
                                      </p:tavLst>
                                    </p:anim>
                                    <p:animEffect transition="in" filter="fade">
                                      <p:cBhvr>
                                        <p:cTn id="27" dur="500"/>
                                        <p:tgtEl>
                                          <p:spTgt spid="4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Effect transition="in" filter="fade">
                                      <p:cBhvr>
                                        <p:cTn id="32" dur="500"/>
                                        <p:tgtEl>
                                          <p:spTgt spid="45"/>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44"/>
                                        </p:tgtEl>
                                        <p:attrNameLst>
                                          <p:attrName>style.visibility</p:attrName>
                                        </p:attrNameLst>
                                      </p:cBhvr>
                                      <p:to>
                                        <p:strVal val="visible"/>
                                      </p:to>
                                    </p:set>
                                    <p:anim calcmode="lin" valueType="num">
                                      <p:cBhvr>
                                        <p:cTn id="35" dur="500" fill="hold"/>
                                        <p:tgtEl>
                                          <p:spTgt spid="44"/>
                                        </p:tgtEl>
                                        <p:attrNameLst>
                                          <p:attrName>ppt_w</p:attrName>
                                        </p:attrNameLst>
                                      </p:cBhvr>
                                      <p:tavLst>
                                        <p:tav tm="0">
                                          <p:val>
                                            <p:fltVal val="0"/>
                                          </p:val>
                                        </p:tav>
                                        <p:tav tm="100000">
                                          <p:val>
                                            <p:strVal val="#ppt_w"/>
                                          </p:val>
                                        </p:tav>
                                      </p:tavLst>
                                    </p:anim>
                                    <p:anim calcmode="lin" valueType="num">
                                      <p:cBhvr>
                                        <p:cTn id="36" dur="500" fill="hold"/>
                                        <p:tgtEl>
                                          <p:spTgt spid="44"/>
                                        </p:tgtEl>
                                        <p:attrNameLst>
                                          <p:attrName>ppt_h</p:attrName>
                                        </p:attrNameLst>
                                      </p:cBhvr>
                                      <p:tavLst>
                                        <p:tav tm="0">
                                          <p:val>
                                            <p:fltVal val="0"/>
                                          </p:val>
                                        </p:tav>
                                        <p:tav tm="100000">
                                          <p:val>
                                            <p:strVal val="#ppt_h"/>
                                          </p:val>
                                        </p:tav>
                                      </p:tavLst>
                                    </p:anim>
                                    <p:animEffect transition="in" filter="fade">
                                      <p:cBhvr>
                                        <p:cTn id="37" dur="500"/>
                                        <p:tgtEl>
                                          <p:spTgt spid="44"/>
                                        </p:tgtEl>
                                      </p:cBhvr>
                                    </p:animEffect>
                                  </p:childTnLst>
                                </p:cTn>
                              </p:par>
                            </p:childTnLst>
                          </p:cTn>
                        </p:par>
                        <p:par>
                          <p:cTn id="38" fill="hold">
                            <p:stCondLst>
                              <p:cond delay="1500"/>
                            </p:stCondLst>
                            <p:childTnLst>
                              <p:par>
                                <p:cTn id="39" presetID="1" presetClass="entr" presetSubtype="0"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9"/>
                                        </p:tgtEl>
                                        <p:attrNameLst>
                                          <p:attrName>style.visibility</p:attrName>
                                        </p:attrNameLst>
                                      </p:cBhvr>
                                      <p:to>
                                        <p:strVal val="visible"/>
                                      </p:to>
                                    </p:set>
                                  </p:childTnLst>
                                </p:cTn>
                              </p:par>
                              <p:par>
                                <p:cTn id="47" presetID="42" presetClass="path" presetSubtype="0" accel="50000" decel="50000" fill="hold" grpId="1" nodeType="withEffect">
                                  <p:stCondLst>
                                    <p:cond delay="0"/>
                                  </p:stCondLst>
                                  <p:childTnLst>
                                    <p:animMotion origin="layout" path="M -3.54167E-6 -3.7037E-7 L 0.16667 -0.68356 " pathEditMode="relative" rAng="0" ptsTypes="AA">
                                      <p:cBhvr>
                                        <p:cTn id="48" dur="1250" spd="-100000" fill="hold"/>
                                        <p:tgtEl>
                                          <p:spTgt spid="56"/>
                                        </p:tgtEl>
                                        <p:attrNameLst>
                                          <p:attrName>ppt_x</p:attrName>
                                          <p:attrName>ppt_y</p:attrName>
                                        </p:attrNameLst>
                                      </p:cBhvr>
                                      <p:rCtr x="8333" y="-34190"/>
                                    </p:animMotion>
                                  </p:childTnLst>
                                </p:cTn>
                              </p:par>
                              <p:par>
                                <p:cTn id="49" presetID="42" presetClass="path" presetSubtype="0" accel="50000" decel="50000" fill="hold" grpId="1" nodeType="withEffect">
                                  <p:stCondLst>
                                    <p:cond delay="0"/>
                                  </p:stCondLst>
                                  <p:childTnLst>
                                    <p:animMotion origin="layout" path="M -3.54167E-6 -3.7037E-6 L 0.55404 -0.64884 " pathEditMode="relative" rAng="0" ptsTypes="AA">
                                      <p:cBhvr>
                                        <p:cTn id="50" dur="1250" spd="-100000" fill="hold"/>
                                        <p:tgtEl>
                                          <p:spTgt spid="57"/>
                                        </p:tgtEl>
                                        <p:attrNameLst>
                                          <p:attrName>ppt_x</p:attrName>
                                          <p:attrName>ppt_y</p:attrName>
                                        </p:attrNameLst>
                                      </p:cBhvr>
                                      <p:rCtr x="27695" y="-32454"/>
                                    </p:animMotion>
                                  </p:childTnLst>
                                </p:cTn>
                              </p:par>
                              <p:par>
                                <p:cTn id="51" presetID="42" presetClass="path" presetSubtype="0" accel="50000" decel="50000" fill="hold" grpId="1" nodeType="withEffect">
                                  <p:stCondLst>
                                    <p:cond delay="0"/>
                                  </p:stCondLst>
                                  <p:childTnLst>
                                    <p:animMotion origin="layout" path="M -2.5E-6 3.33333E-6 L 0.78802 0.16921 " pathEditMode="relative" rAng="0" ptsTypes="AA">
                                      <p:cBhvr>
                                        <p:cTn id="52" dur="1250" spd="-100000" fill="hold"/>
                                        <p:tgtEl>
                                          <p:spTgt spid="58"/>
                                        </p:tgtEl>
                                        <p:attrNameLst>
                                          <p:attrName>ppt_x</p:attrName>
                                          <p:attrName>ppt_y</p:attrName>
                                        </p:attrNameLst>
                                      </p:cBhvr>
                                      <p:rCtr x="39401" y="8449"/>
                                    </p:animMotion>
                                  </p:childTnLst>
                                </p:cTn>
                              </p:par>
                              <p:par>
                                <p:cTn id="53" presetID="42" presetClass="path" presetSubtype="0" accel="50000" decel="50000" fill="hold" grpId="1" nodeType="withEffect">
                                  <p:stCondLst>
                                    <p:cond delay="0"/>
                                  </p:stCondLst>
                                  <p:childTnLst>
                                    <p:animMotion origin="layout" path="M -3.54167E-6 -1.48148E-6 L 0.08555 0.43588 " pathEditMode="relative" rAng="0" ptsTypes="AA">
                                      <p:cBhvr>
                                        <p:cTn id="54" dur="1250" spd="-100000" fill="hold"/>
                                        <p:tgtEl>
                                          <p:spTgt spid="59"/>
                                        </p:tgtEl>
                                        <p:attrNameLst>
                                          <p:attrName>ppt_x</p:attrName>
                                          <p:attrName>ppt_y</p:attrName>
                                        </p:attrNameLst>
                                      </p:cBhvr>
                                      <p:rCtr x="4271" y="21782"/>
                                    </p:animMotion>
                                  </p:childTnLst>
                                </p:cTn>
                              </p:par>
                            </p:childTnLst>
                          </p:cTn>
                        </p:par>
                        <p:par>
                          <p:cTn id="55" fill="hold">
                            <p:stCondLst>
                              <p:cond delay="1500"/>
                            </p:stCondLst>
                            <p:childTnLst>
                              <p:par>
                                <p:cTn id="56" presetID="22" presetClass="entr" presetSubtype="8" fill="hold"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wipe(left)">
                                      <p:cBhvr>
                                        <p:cTn id="58" dur="500"/>
                                        <p:tgtEl>
                                          <p:spTgt spid="48"/>
                                        </p:tgtEl>
                                      </p:cBhvr>
                                    </p:animEffect>
                                  </p:childTnLst>
                                </p:cTn>
                              </p:par>
                              <p:par>
                                <p:cTn id="59" presetID="22" presetClass="entr" presetSubtype="8" fill="hold" nodeType="withEffect">
                                  <p:stCondLst>
                                    <p:cond delay="0"/>
                                  </p:stCondLst>
                                  <p:childTnLst>
                                    <p:set>
                                      <p:cBhvr>
                                        <p:cTn id="60" dur="1" fill="hold">
                                          <p:stCondLst>
                                            <p:cond delay="0"/>
                                          </p:stCondLst>
                                        </p:cTn>
                                        <p:tgtEl>
                                          <p:spTgt spid="49"/>
                                        </p:tgtEl>
                                        <p:attrNameLst>
                                          <p:attrName>style.visibility</p:attrName>
                                        </p:attrNameLst>
                                      </p:cBhvr>
                                      <p:to>
                                        <p:strVal val="visible"/>
                                      </p:to>
                                    </p:set>
                                    <p:animEffect transition="in" filter="wipe(left)">
                                      <p:cBhvr>
                                        <p:cTn id="61" dur="500"/>
                                        <p:tgtEl>
                                          <p:spTgt spid="49"/>
                                        </p:tgtEl>
                                      </p:cBhvr>
                                    </p:animEffect>
                                  </p:childTnLst>
                                </p:cTn>
                              </p:par>
                              <p:par>
                                <p:cTn id="62" presetID="22" presetClass="entr" presetSubtype="8"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wipe(left)">
                                      <p:cBhvr>
                                        <p:cTn id="64" dur="500"/>
                                        <p:tgtEl>
                                          <p:spTgt spid="50"/>
                                        </p:tgtEl>
                                      </p:cBhvr>
                                    </p:animEffect>
                                  </p:childTnLst>
                                </p:cTn>
                              </p:par>
                              <p:par>
                                <p:cTn id="65" presetID="22" presetClass="entr" presetSubtype="8" fill="hold" nodeType="withEffect">
                                  <p:stCondLst>
                                    <p:cond delay="0"/>
                                  </p:stCondLst>
                                  <p:childTnLst>
                                    <p:set>
                                      <p:cBhvr>
                                        <p:cTn id="66" dur="1" fill="hold">
                                          <p:stCondLst>
                                            <p:cond delay="0"/>
                                          </p:stCondLst>
                                        </p:cTn>
                                        <p:tgtEl>
                                          <p:spTgt spid="51"/>
                                        </p:tgtEl>
                                        <p:attrNameLst>
                                          <p:attrName>style.visibility</p:attrName>
                                        </p:attrNameLst>
                                      </p:cBhvr>
                                      <p:to>
                                        <p:strVal val="visible"/>
                                      </p:to>
                                    </p:set>
                                    <p:animEffect transition="in" filter="wipe(left)">
                                      <p:cBhvr>
                                        <p:cTn id="67" dur="500"/>
                                        <p:tgtEl>
                                          <p:spTgt spid="51"/>
                                        </p:tgtEl>
                                      </p:cBhvr>
                                    </p:animEffect>
                                  </p:childTnLst>
                                </p:cTn>
                              </p:par>
                            </p:childTnLst>
                          </p:cTn>
                        </p:par>
                        <p:par>
                          <p:cTn id="68" fill="hold">
                            <p:stCondLst>
                              <p:cond delay="2000"/>
                            </p:stCondLst>
                            <p:childTnLst>
                              <p:par>
                                <p:cTn id="69" presetID="2" presetClass="entr" presetSubtype="2" decel="53300" fill="hold" grpId="0" nodeType="afterEffect">
                                  <p:stCondLst>
                                    <p:cond delay="0"/>
                                  </p:stCondLst>
                                  <p:childTnLst>
                                    <p:set>
                                      <p:cBhvr>
                                        <p:cTn id="70" dur="1" fill="hold">
                                          <p:stCondLst>
                                            <p:cond delay="0"/>
                                          </p:stCondLst>
                                        </p:cTn>
                                        <p:tgtEl>
                                          <p:spTgt spid="52"/>
                                        </p:tgtEl>
                                        <p:attrNameLst>
                                          <p:attrName>style.visibility</p:attrName>
                                        </p:attrNameLst>
                                      </p:cBhvr>
                                      <p:to>
                                        <p:strVal val="visible"/>
                                      </p:to>
                                    </p:set>
                                    <p:anim calcmode="lin" valueType="num">
                                      <p:cBhvr additive="base">
                                        <p:cTn id="71" dur="750" fill="hold"/>
                                        <p:tgtEl>
                                          <p:spTgt spid="52"/>
                                        </p:tgtEl>
                                        <p:attrNameLst>
                                          <p:attrName>ppt_x</p:attrName>
                                        </p:attrNameLst>
                                      </p:cBhvr>
                                      <p:tavLst>
                                        <p:tav tm="0">
                                          <p:val>
                                            <p:strVal val="1+#ppt_w/2"/>
                                          </p:val>
                                        </p:tav>
                                        <p:tav tm="100000">
                                          <p:val>
                                            <p:strVal val="#ppt_x"/>
                                          </p:val>
                                        </p:tav>
                                      </p:tavLst>
                                    </p:anim>
                                    <p:anim calcmode="lin" valueType="num">
                                      <p:cBhvr additive="base">
                                        <p:cTn id="72" dur="750" fill="hold"/>
                                        <p:tgtEl>
                                          <p:spTgt spid="52"/>
                                        </p:tgtEl>
                                        <p:attrNameLst>
                                          <p:attrName>ppt_y</p:attrName>
                                        </p:attrNameLst>
                                      </p:cBhvr>
                                      <p:tavLst>
                                        <p:tav tm="0">
                                          <p:val>
                                            <p:strVal val="#ppt_y"/>
                                          </p:val>
                                        </p:tav>
                                        <p:tav tm="100000">
                                          <p:val>
                                            <p:strVal val="#ppt_y"/>
                                          </p:val>
                                        </p:tav>
                                      </p:tavLst>
                                    </p:anim>
                                  </p:childTnLst>
                                </p:cTn>
                              </p:par>
                              <p:par>
                                <p:cTn id="73" presetID="2" presetClass="entr" presetSubtype="2" decel="53300" fill="hold" grpId="0" nodeType="withEffect">
                                  <p:stCondLst>
                                    <p:cond delay="250"/>
                                  </p:stCondLst>
                                  <p:childTnLst>
                                    <p:set>
                                      <p:cBhvr>
                                        <p:cTn id="74" dur="1" fill="hold">
                                          <p:stCondLst>
                                            <p:cond delay="0"/>
                                          </p:stCondLst>
                                        </p:cTn>
                                        <p:tgtEl>
                                          <p:spTgt spid="53"/>
                                        </p:tgtEl>
                                        <p:attrNameLst>
                                          <p:attrName>style.visibility</p:attrName>
                                        </p:attrNameLst>
                                      </p:cBhvr>
                                      <p:to>
                                        <p:strVal val="visible"/>
                                      </p:to>
                                    </p:set>
                                    <p:anim calcmode="lin" valueType="num">
                                      <p:cBhvr additive="base">
                                        <p:cTn id="75" dur="750" fill="hold"/>
                                        <p:tgtEl>
                                          <p:spTgt spid="53"/>
                                        </p:tgtEl>
                                        <p:attrNameLst>
                                          <p:attrName>ppt_x</p:attrName>
                                        </p:attrNameLst>
                                      </p:cBhvr>
                                      <p:tavLst>
                                        <p:tav tm="0">
                                          <p:val>
                                            <p:strVal val="1+#ppt_w/2"/>
                                          </p:val>
                                        </p:tav>
                                        <p:tav tm="100000">
                                          <p:val>
                                            <p:strVal val="#ppt_x"/>
                                          </p:val>
                                        </p:tav>
                                      </p:tavLst>
                                    </p:anim>
                                    <p:anim calcmode="lin" valueType="num">
                                      <p:cBhvr additive="base">
                                        <p:cTn id="76" dur="750" fill="hold"/>
                                        <p:tgtEl>
                                          <p:spTgt spid="53"/>
                                        </p:tgtEl>
                                        <p:attrNameLst>
                                          <p:attrName>ppt_y</p:attrName>
                                        </p:attrNameLst>
                                      </p:cBhvr>
                                      <p:tavLst>
                                        <p:tav tm="0">
                                          <p:val>
                                            <p:strVal val="#ppt_y"/>
                                          </p:val>
                                        </p:tav>
                                        <p:tav tm="100000">
                                          <p:val>
                                            <p:strVal val="#ppt_y"/>
                                          </p:val>
                                        </p:tav>
                                      </p:tavLst>
                                    </p:anim>
                                  </p:childTnLst>
                                </p:cTn>
                              </p:par>
                              <p:par>
                                <p:cTn id="77" presetID="2" presetClass="entr" presetSubtype="2" decel="53300" fill="hold" grpId="0" nodeType="withEffect">
                                  <p:stCondLst>
                                    <p:cond delay="500"/>
                                  </p:stCondLst>
                                  <p:childTnLst>
                                    <p:set>
                                      <p:cBhvr>
                                        <p:cTn id="78" dur="1" fill="hold">
                                          <p:stCondLst>
                                            <p:cond delay="0"/>
                                          </p:stCondLst>
                                        </p:cTn>
                                        <p:tgtEl>
                                          <p:spTgt spid="54"/>
                                        </p:tgtEl>
                                        <p:attrNameLst>
                                          <p:attrName>style.visibility</p:attrName>
                                        </p:attrNameLst>
                                      </p:cBhvr>
                                      <p:to>
                                        <p:strVal val="visible"/>
                                      </p:to>
                                    </p:set>
                                    <p:anim calcmode="lin" valueType="num">
                                      <p:cBhvr additive="base">
                                        <p:cTn id="79" dur="750" fill="hold"/>
                                        <p:tgtEl>
                                          <p:spTgt spid="54"/>
                                        </p:tgtEl>
                                        <p:attrNameLst>
                                          <p:attrName>ppt_x</p:attrName>
                                        </p:attrNameLst>
                                      </p:cBhvr>
                                      <p:tavLst>
                                        <p:tav tm="0">
                                          <p:val>
                                            <p:strVal val="1+#ppt_w/2"/>
                                          </p:val>
                                        </p:tav>
                                        <p:tav tm="100000">
                                          <p:val>
                                            <p:strVal val="#ppt_x"/>
                                          </p:val>
                                        </p:tav>
                                      </p:tavLst>
                                    </p:anim>
                                    <p:anim calcmode="lin" valueType="num">
                                      <p:cBhvr additive="base">
                                        <p:cTn id="80" dur="750" fill="hold"/>
                                        <p:tgtEl>
                                          <p:spTgt spid="54"/>
                                        </p:tgtEl>
                                        <p:attrNameLst>
                                          <p:attrName>ppt_y</p:attrName>
                                        </p:attrNameLst>
                                      </p:cBhvr>
                                      <p:tavLst>
                                        <p:tav tm="0">
                                          <p:val>
                                            <p:strVal val="#ppt_y"/>
                                          </p:val>
                                        </p:tav>
                                        <p:tav tm="100000">
                                          <p:val>
                                            <p:strVal val="#ppt_y"/>
                                          </p:val>
                                        </p:tav>
                                      </p:tavLst>
                                    </p:anim>
                                  </p:childTnLst>
                                </p:cTn>
                              </p:par>
                              <p:par>
                                <p:cTn id="81" presetID="2" presetClass="entr" presetSubtype="2" decel="53300" fill="hold" grpId="0" nodeType="withEffect">
                                  <p:stCondLst>
                                    <p:cond delay="750"/>
                                  </p:stCondLst>
                                  <p:childTnLst>
                                    <p:set>
                                      <p:cBhvr>
                                        <p:cTn id="82" dur="1" fill="hold">
                                          <p:stCondLst>
                                            <p:cond delay="0"/>
                                          </p:stCondLst>
                                        </p:cTn>
                                        <p:tgtEl>
                                          <p:spTgt spid="55"/>
                                        </p:tgtEl>
                                        <p:attrNameLst>
                                          <p:attrName>style.visibility</p:attrName>
                                        </p:attrNameLst>
                                      </p:cBhvr>
                                      <p:to>
                                        <p:strVal val="visible"/>
                                      </p:to>
                                    </p:set>
                                    <p:anim calcmode="lin" valueType="num">
                                      <p:cBhvr additive="base">
                                        <p:cTn id="83" dur="750" fill="hold"/>
                                        <p:tgtEl>
                                          <p:spTgt spid="55"/>
                                        </p:tgtEl>
                                        <p:attrNameLst>
                                          <p:attrName>ppt_x</p:attrName>
                                        </p:attrNameLst>
                                      </p:cBhvr>
                                      <p:tavLst>
                                        <p:tav tm="0">
                                          <p:val>
                                            <p:strVal val="1+#ppt_w/2"/>
                                          </p:val>
                                        </p:tav>
                                        <p:tav tm="100000">
                                          <p:val>
                                            <p:strVal val="#ppt_x"/>
                                          </p:val>
                                        </p:tav>
                                      </p:tavLst>
                                    </p:anim>
                                    <p:anim calcmode="lin" valueType="num">
                                      <p:cBhvr additive="base">
                                        <p:cTn id="84" dur="75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5" grpId="0"/>
      <p:bldP spid="44" grpId="0" animBg="1"/>
      <p:bldP spid="45" grpId="0" animBg="1"/>
      <p:bldP spid="46" grpId="0" animBg="1"/>
      <p:bldP spid="47" grpId="0" animBg="1"/>
      <p:bldP spid="52" grpId="0"/>
      <p:bldP spid="53" grpId="0"/>
      <p:bldP spid="54" grpId="0"/>
      <p:bldP spid="55" grpId="0"/>
      <p:bldP spid="56" grpId="0" animBg="1"/>
      <p:bldP spid="56" grpId="1" animBg="1"/>
      <p:bldP spid="57" grpId="0" animBg="1"/>
      <p:bldP spid="57" grpId="1" animBg="1"/>
      <p:bldP spid="58" grpId="0" animBg="1"/>
      <p:bldP spid="58" grpId="1" animBg="1"/>
      <p:bldP spid="59" grpId="0" animBg="1"/>
      <p:bldP spid="5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研究思路方法</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8710"/>
            <a:ext cx="2694305"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语义与目标导向的结合</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9E8140E8-F3D3-0DED-04A4-1401DF8C63B6}"/>
              </a:ext>
            </a:extLst>
          </p:cNvPr>
          <p:cNvSpPr txBox="1"/>
          <p:nvPr/>
        </p:nvSpPr>
        <p:spPr>
          <a:xfrm>
            <a:off x="1350891" y="2046382"/>
            <a:ext cx="9823615" cy="3539430"/>
          </a:xfrm>
          <a:prstGeom prst="rect">
            <a:avLst/>
          </a:prstGeom>
          <a:noFill/>
        </p:spPr>
        <p:txBody>
          <a:bodyPr wrap="square">
            <a:spAutoFit/>
          </a:bodyPr>
          <a:lstStyle/>
          <a:p>
            <a:r>
              <a:rPr lang="zh-CN" altLang="en-US" sz="2800" b="1" dirty="0">
                <a:solidFill>
                  <a:schemeClr val="tx1">
                    <a:lumMod val="65000"/>
                    <a:lumOff val="35000"/>
                  </a:schemeClr>
                </a:solidFill>
              </a:rPr>
              <a:t>在星地通信场景中的语义和目标导向的联系：</a:t>
            </a:r>
            <a:endParaRPr lang="en-US" altLang="zh-CN" sz="2800" b="1" dirty="0">
              <a:solidFill>
                <a:schemeClr val="tx1">
                  <a:lumMod val="65000"/>
                  <a:lumOff val="35000"/>
                </a:schemeClr>
              </a:solidFill>
            </a:endParaRPr>
          </a:p>
          <a:p>
            <a:endParaRPr lang="en-US" altLang="zh-CN" sz="2800" b="1" dirty="0">
              <a:solidFill>
                <a:schemeClr val="tx1">
                  <a:lumMod val="65000"/>
                  <a:lumOff val="35000"/>
                </a:schemeClr>
              </a:solidFill>
            </a:endParaRPr>
          </a:p>
          <a:p>
            <a:r>
              <a:rPr lang="en-US" altLang="zh-CN" sz="2800" b="1" dirty="0">
                <a:solidFill>
                  <a:schemeClr val="tx1">
                    <a:lumMod val="65000"/>
                    <a:lumOff val="35000"/>
                  </a:schemeClr>
                </a:solidFill>
              </a:rPr>
              <a:t>1</a:t>
            </a:r>
            <a:r>
              <a:rPr lang="zh-CN" altLang="en-US" sz="2800" b="1" dirty="0">
                <a:solidFill>
                  <a:schemeClr val="tx1">
                    <a:lumMod val="65000"/>
                    <a:lumOff val="35000"/>
                  </a:schemeClr>
                </a:solidFill>
              </a:rPr>
              <a:t>，图像重建具有很强的语义成分，因为图像需要在空间段进行语义压缩，然后在地面进行解释。而实时目标检测和跟踪，结合了语义通信和目标导向两者的元素。</a:t>
            </a:r>
            <a:endParaRPr lang="en-US" altLang="zh-CN" sz="2800" b="1" dirty="0">
              <a:solidFill>
                <a:schemeClr val="tx1">
                  <a:lumMod val="65000"/>
                  <a:lumOff val="35000"/>
                </a:schemeClr>
              </a:solidFill>
            </a:endParaRPr>
          </a:p>
          <a:p>
            <a:endParaRPr lang="en-US" altLang="zh-CN" sz="2800" b="1" dirty="0">
              <a:solidFill>
                <a:schemeClr val="tx1">
                  <a:lumMod val="65000"/>
                  <a:lumOff val="35000"/>
                </a:schemeClr>
              </a:solidFill>
            </a:endParaRPr>
          </a:p>
          <a:p>
            <a:r>
              <a:rPr lang="en-US" altLang="zh-CN" sz="2800" b="1" dirty="0">
                <a:solidFill>
                  <a:schemeClr val="tx1">
                    <a:lumMod val="65000"/>
                    <a:lumOff val="35000"/>
                  </a:schemeClr>
                </a:solidFill>
              </a:rPr>
              <a:t>2</a:t>
            </a:r>
            <a:r>
              <a:rPr lang="zh-CN" altLang="en-US" sz="2800" b="1" dirty="0">
                <a:solidFill>
                  <a:schemeClr val="tx1">
                    <a:lumMod val="65000"/>
                    <a:lumOff val="35000"/>
                  </a:schemeClr>
                </a:solidFill>
              </a:rPr>
              <a:t>，语义特征提取嵌入到面向目标的优化中，因为他的目的是正确和及时地监测</a:t>
            </a:r>
            <a:r>
              <a:rPr lang="en-US" altLang="zh-CN" sz="2800" b="1" dirty="0">
                <a:solidFill>
                  <a:schemeClr val="tx1">
                    <a:lumMod val="65000"/>
                    <a:lumOff val="35000"/>
                  </a:schemeClr>
                </a:solidFill>
              </a:rPr>
              <a:t>/</a:t>
            </a:r>
            <a:r>
              <a:rPr lang="zh-CN" altLang="en-US" sz="2800" b="1" dirty="0">
                <a:solidFill>
                  <a:schemeClr val="tx1">
                    <a:lumMod val="65000"/>
                    <a:lumOff val="35000"/>
                  </a:schemeClr>
                </a:solidFill>
              </a:rPr>
              <a:t>跟踪目标，而不是单个图像传输。</a:t>
            </a:r>
          </a:p>
        </p:txBody>
      </p:sp>
    </p:spTree>
    <p:extLst>
      <p:ext uri="{BB962C8B-B14F-4D97-AF65-F5344CB8AC3E}">
        <p14:creationId xmlns:p14="http://schemas.microsoft.com/office/powerpoint/2010/main" val="864716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222250" y="1107895"/>
            <a:ext cx="3009900" cy="382270"/>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通信系统结构</a:t>
            </a:r>
          </a:p>
        </p:txBody>
      </p:sp>
      <p:cxnSp>
        <p:nvCxnSpPr>
          <p:cNvPr id="18" name="直接连接符 17"/>
          <p:cNvCxnSpPr/>
          <p:nvPr/>
        </p:nvCxnSpPr>
        <p:spPr>
          <a:xfrm>
            <a:off x="745836" y="1745301"/>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568036" y="1699201"/>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568036" y="2414243"/>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568036" y="3129285"/>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568036" y="3844327"/>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568036" y="4559369"/>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568036" y="5274411"/>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568036" y="5989451"/>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16DA2C9F-D0FB-87C3-99AB-4B9B4330408D}"/>
              </a:ext>
            </a:extLst>
          </p:cNvPr>
          <p:cNvSpPr txBox="1"/>
          <p:nvPr/>
        </p:nvSpPr>
        <p:spPr>
          <a:xfrm>
            <a:off x="1101437" y="2349509"/>
            <a:ext cx="4994560" cy="3139321"/>
          </a:xfrm>
          <a:prstGeom prst="rect">
            <a:avLst/>
          </a:prstGeom>
          <a:noFill/>
        </p:spPr>
        <p:txBody>
          <a:bodyPr wrap="square">
            <a:spAutoFit/>
          </a:bodyPr>
          <a:lstStyle/>
          <a:p>
            <a:r>
              <a:rPr lang="zh-CN" altLang="en-US" dirty="0"/>
              <a:t>地面段：地面段接收来自最终用户的请求以及来自边缘层的结果，并执行语义推理。GS具有强大的计算能力，处理非时间敏感信息和补充边缘容量。</a:t>
            </a:r>
            <a:endParaRPr lang="en-US" altLang="zh-CN" dirty="0"/>
          </a:p>
          <a:p>
            <a:endParaRPr lang="zh-CN" altLang="en-US" dirty="0"/>
          </a:p>
          <a:p>
            <a:r>
              <a:rPr lang="zh-CN" altLang="en-US" dirty="0"/>
              <a:t>地球观测卫星：这些卫星执行数据采集，但图像质量会受到大气湍流的影响。</a:t>
            </a:r>
            <a:endParaRPr lang="en-US" altLang="zh-CN" dirty="0"/>
          </a:p>
          <a:p>
            <a:endParaRPr lang="zh-CN" altLang="en-US" dirty="0"/>
          </a:p>
          <a:p>
            <a:r>
              <a:rPr lang="zh-CN" altLang="en-US" dirty="0"/>
              <a:t>边缘节点：低轨道卫星星座为分布式处理和学习提供边缘计算能力，语义编码/解码利用知识库来完成。</a:t>
            </a:r>
            <a:endParaRPr lang="en-US" altLang="zh-CN" dirty="0"/>
          </a:p>
        </p:txBody>
      </p:sp>
      <p:sp>
        <p:nvSpPr>
          <p:cNvPr id="19" name="文本框 18">
            <a:extLst>
              <a:ext uri="{FF2B5EF4-FFF2-40B4-BE49-F238E27FC236}">
                <a16:creationId xmlns:a16="http://schemas.microsoft.com/office/drawing/2014/main" id="{C2BF1A37-032A-B1F3-4780-A5E7660E522E}"/>
              </a:ext>
            </a:extLst>
          </p:cNvPr>
          <p:cNvSpPr txBox="1"/>
          <p:nvPr/>
        </p:nvSpPr>
        <p:spPr>
          <a:xfrm>
            <a:off x="987459" y="1692335"/>
            <a:ext cx="6331526" cy="369332"/>
          </a:xfrm>
          <a:prstGeom prst="rect">
            <a:avLst/>
          </a:prstGeom>
          <a:noFill/>
        </p:spPr>
        <p:txBody>
          <a:bodyPr wrap="square">
            <a:spAutoFit/>
          </a:bodyPr>
          <a:lstStyle/>
          <a:p>
            <a:r>
              <a:rPr lang="zh-CN" altLang="en-US" b="1" dirty="0"/>
              <a:t>整个结构由地面段，地球观测卫星，边缘节点组成</a:t>
            </a:r>
            <a:endParaRPr lang="en-US" altLang="zh-CN" b="1" dirty="0"/>
          </a:p>
        </p:txBody>
      </p:sp>
      <p:pic>
        <p:nvPicPr>
          <p:cNvPr id="27" name="图片 26" descr="图示&#10;&#10;描述已自动生成">
            <a:extLst>
              <a:ext uri="{FF2B5EF4-FFF2-40B4-BE49-F238E27FC236}">
                <a16:creationId xmlns:a16="http://schemas.microsoft.com/office/drawing/2014/main" id="{79E80632-150E-54B1-2D9E-8BD08D15A7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20749" y="1299030"/>
            <a:ext cx="5598554" cy="5321039"/>
          </a:xfrm>
          <a:prstGeom prst="rect">
            <a:avLst/>
          </a:prstGeom>
        </p:spPr>
      </p:pic>
      <p:sp>
        <p:nvSpPr>
          <p:cNvPr id="29" name="文本框 28">
            <a:extLst>
              <a:ext uri="{FF2B5EF4-FFF2-40B4-BE49-F238E27FC236}">
                <a16:creationId xmlns:a16="http://schemas.microsoft.com/office/drawing/2014/main" id="{B767D935-D92A-57F8-85A7-7D5906D4C0AA}"/>
              </a:ext>
            </a:extLst>
          </p:cNvPr>
          <p:cNvSpPr txBox="1"/>
          <p:nvPr/>
        </p:nvSpPr>
        <p:spPr>
          <a:xfrm>
            <a:off x="1119023" y="5996845"/>
            <a:ext cx="6331526" cy="369332"/>
          </a:xfrm>
          <a:prstGeom prst="rect">
            <a:avLst/>
          </a:prstGeom>
          <a:noFill/>
        </p:spPr>
        <p:txBody>
          <a:bodyPr wrap="square">
            <a:spAutoFit/>
          </a:bodyPr>
          <a:lstStyle/>
          <a:p>
            <a:r>
              <a:rPr lang="zh-CN" altLang="en-US" dirty="0">
                <a:solidFill>
                  <a:srgbClr val="FF0000"/>
                </a:solidFill>
              </a:rPr>
              <a:t>大气噪声、物理噪声和语义噪声。</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16DA2C9F-D0FB-87C3-99AB-4B9B4330408D}"/>
              </a:ext>
            </a:extLst>
          </p:cNvPr>
          <p:cNvSpPr txBox="1"/>
          <p:nvPr/>
        </p:nvSpPr>
        <p:spPr>
          <a:xfrm>
            <a:off x="5748749" y="1298575"/>
            <a:ext cx="6096000" cy="4801314"/>
          </a:xfrm>
          <a:prstGeom prst="rect">
            <a:avLst/>
          </a:prstGeom>
          <a:noFill/>
        </p:spPr>
        <p:txBody>
          <a:bodyPr wrap="square">
            <a:spAutoFit/>
          </a:bodyPr>
          <a:lstStyle/>
          <a:p>
            <a:pPr marL="285750" indent="-285750">
              <a:buFont typeface="Arial" panose="020B0604020202020204" pitchFamily="34" charset="0"/>
              <a:buChar char="•"/>
            </a:pPr>
            <a:r>
              <a:rPr lang="zh-CN" altLang="en-US" dirty="0"/>
              <a:t>终端用户查询启动一个拉取的流程，在该流程中，目标节点向源节点请求信息。</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请求源节点感知环境，并将更新后的信息传输到目标节点。查询可以是半静态的，也可以是动态的。</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在地面站完成将查询转变为编排能源、计算和通信资源形式的技术请求，再发送到卫星。</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编排必须考虑当前的网络条件，例如，天气条件、可能的子系统故障和资源的可用性。</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 dirty="0"/>
              <a:t>地球观测</a:t>
            </a:r>
            <a:r>
              <a:rPr lang="zh-CN" altLang="en-US" dirty="0"/>
              <a:t>卫星采集数据并将其分发到边缘层进行语义并行处理。</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每个协作边缘卫星的结果将会发送到</a:t>
            </a:r>
            <a:r>
              <a:rPr lang="zh-CN" altLang="en" dirty="0"/>
              <a:t>地面站</a:t>
            </a:r>
            <a:r>
              <a:rPr lang="zh-CN" altLang="en-US" dirty="0"/>
              <a:t>进行数据收集和语义重建。</a:t>
            </a:r>
            <a:endParaRPr lang="en-US" altLang="zh-CN" dirty="0"/>
          </a:p>
        </p:txBody>
      </p:sp>
      <p:pic>
        <p:nvPicPr>
          <p:cNvPr id="3" name="图片 2" descr="图示&#10;&#10;描述已自动生成">
            <a:extLst>
              <a:ext uri="{FF2B5EF4-FFF2-40B4-BE49-F238E27FC236}">
                <a16:creationId xmlns:a16="http://schemas.microsoft.com/office/drawing/2014/main" id="{451DBDBE-6B1F-77CD-7B7C-9F12513DC3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910" y="1298575"/>
            <a:ext cx="5125247" cy="4871194"/>
          </a:xfrm>
          <a:prstGeom prst="rect">
            <a:avLst/>
          </a:prstGeom>
        </p:spPr>
      </p:pic>
    </p:spTree>
    <p:extLst>
      <p:ext uri="{BB962C8B-B14F-4D97-AF65-F5344CB8AC3E}">
        <p14:creationId xmlns:p14="http://schemas.microsoft.com/office/powerpoint/2010/main" val="992062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3">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研究成果</a:t>
            </a: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Part.04</a:t>
            </a:r>
          </a:p>
        </p:txBody>
      </p:sp>
      <p:pic>
        <p:nvPicPr>
          <p:cNvPr id="19" name="图片 18"/>
          <p:cNvPicPr>
            <a:picLocks noChangeAspect="1"/>
          </p:cNvPicPr>
          <p:nvPr/>
        </p:nvPicPr>
        <p:blipFill rotWithShape="1">
          <a:blip r:embed="rId4">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extLst>
      <p:ext uri="{BB962C8B-B14F-4D97-AF65-F5344CB8AC3E}">
        <p14:creationId xmlns:p14="http://schemas.microsoft.com/office/powerpoint/2010/main" val="361982925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0" presetClass="entr" presetSubtype="0" decel="10000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strVal val="#ppt_w+.3"/>
                                              </p:val>
                                            </p:tav>
                                            <p:tav tm="100000">
                                              <p:val>
                                                <p:strVal val="#ppt_w"/>
                                              </p:val>
                                            </p:tav>
                                          </p:tavLst>
                                        </p:anim>
                                        <p:anim calcmode="lin" valueType="num">
                                          <p:cBhvr>
                                            <p:cTn id="14" dur="1000" fill="hold"/>
                                            <p:tgtEl>
                                              <p:spTgt spid="9"/>
                                            </p:tgtEl>
                                            <p:attrNameLst>
                                              <p:attrName>ppt_h</p:attrName>
                                            </p:attrNameLst>
                                          </p:cBhvr>
                                          <p:tavLst>
                                            <p:tav tm="0">
                                              <p:val>
                                                <p:strVal val="#ppt_h"/>
                                              </p:val>
                                            </p:tav>
                                            <p:tav tm="100000">
                                              <p:val>
                                                <p:strVal val="#ppt_h"/>
                                              </p:val>
                                            </p:tav>
                                          </p:tavLst>
                                        </p:anim>
                                        <p:animEffect transition="in" filter="fade">
                                          <p:cBhvr>
                                            <p:cTn id="15" dur="1000"/>
                                            <p:tgtEl>
                                              <p:spTgt spid="9"/>
                                            </p:tgtEl>
                                          </p:cBhvr>
                                        </p:animEffect>
                                      </p:childTnLst>
                                    </p:cTn>
                                  </p:par>
                                </p:childTnLst>
                              </p:cTn>
                            </p:par>
                            <p:par>
                              <p:cTn id="16" fill="hold">
                                <p:stCondLst>
                                  <p:cond delay="1500"/>
                                </p:stCondLst>
                                <p:childTnLst>
                                  <p:par>
                                    <p:cTn id="17" presetID="2" presetClass="entr" presetSubtype="4" fill="hold" nodeType="afterEffect" p14:presetBounceEnd="40000">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14:bounceEnd="40000">
                                          <p:cBhvr additive="base">
                                            <p:cTn id="19"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20" dur="750" fill="hold"/>
                                            <p:tgtEl>
                                              <p:spTgt spid="13"/>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53" presetClass="entr" presetSubtype="16"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2" presetClass="entr" presetSubtype="8" decel="5330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750" fill="hold"/>
                                            <p:tgtEl>
                                              <p:spTgt spid="11"/>
                                            </p:tgtEl>
                                            <p:attrNameLst>
                                              <p:attrName>ppt_x</p:attrName>
                                            </p:attrNameLst>
                                          </p:cBhvr>
                                          <p:tavLst>
                                            <p:tav tm="0">
                                              <p:val>
                                                <p:strVal val="0-#ppt_w/2"/>
                                              </p:val>
                                            </p:tav>
                                            <p:tav tm="100000">
                                              <p:val>
                                                <p:strVal val="#ppt_x"/>
                                              </p:val>
                                            </p:tav>
                                          </p:tavLst>
                                        </p:anim>
                                        <p:anim calcmode="lin" valueType="num">
                                          <p:cBhvr additive="base">
                                            <p:cTn id="30"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P spid="9"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0" presetClass="entr" presetSubtype="0" decel="10000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strVal val="#ppt_w+.3"/>
                                              </p:val>
                                            </p:tav>
                                            <p:tav tm="100000">
                                              <p:val>
                                                <p:strVal val="#ppt_w"/>
                                              </p:val>
                                            </p:tav>
                                          </p:tavLst>
                                        </p:anim>
                                        <p:anim calcmode="lin" valueType="num">
                                          <p:cBhvr>
                                            <p:cTn id="14" dur="1000" fill="hold"/>
                                            <p:tgtEl>
                                              <p:spTgt spid="9"/>
                                            </p:tgtEl>
                                            <p:attrNameLst>
                                              <p:attrName>ppt_h</p:attrName>
                                            </p:attrNameLst>
                                          </p:cBhvr>
                                          <p:tavLst>
                                            <p:tav tm="0">
                                              <p:val>
                                                <p:strVal val="#ppt_h"/>
                                              </p:val>
                                            </p:tav>
                                            <p:tav tm="100000">
                                              <p:val>
                                                <p:strVal val="#ppt_h"/>
                                              </p:val>
                                            </p:tav>
                                          </p:tavLst>
                                        </p:anim>
                                        <p:animEffect transition="in" filter="fade">
                                          <p:cBhvr>
                                            <p:cTn id="15" dur="1000"/>
                                            <p:tgtEl>
                                              <p:spTgt spid="9"/>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750" fill="hold"/>
                                            <p:tgtEl>
                                              <p:spTgt spid="13"/>
                                            </p:tgtEl>
                                            <p:attrNameLst>
                                              <p:attrName>ppt_x</p:attrName>
                                            </p:attrNameLst>
                                          </p:cBhvr>
                                          <p:tavLst>
                                            <p:tav tm="0">
                                              <p:val>
                                                <p:strVal val="#ppt_x"/>
                                              </p:val>
                                            </p:tav>
                                            <p:tav tm="100000">
                                              <p:val>
                                                <p:strVal val="#ppt_x"/>
                                              </p:val>
                                            </p:tav>
                                          </p:tavLst>
                                        </p:anim>
                                        <p:anim calcmode="lin" valueType="num">
                                          <p:cBhvr additive="base">
                                            <p:cTn id="20" dur="750" fill="hold"/>
                                            <p:tgtEl>
                                              <p:spTgt spid="13"/>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53" presetClass="entr" presetSubtype="16"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2" presetClass="entr" presetSubtype="8" decel="5330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750" fill="hold"/>
                                            <p:tgtEl>
                                              <p:spTgt spid="11"/>
                                            </p:tgtEl>
                                            <p:attrNameLst>
                                              <p:attrName>ppt_x</p:attrName>
                                            </p:attrNameLst>
                                          </p:cBhvr>
                                          <p:tavLst>
                                            <p:tav tm="0">
                                              <p:val>
                                                <p:strVal val="0-#ppt_w/2"/>
                                              </p:val>
                                            </p:tav>
                                            <p:tav tm="100000">
                                              <p:val>
                                                <p:strVal val="#ppt_x"/>
                                              </p:val>
                                            </p:tav>
                                          </p:tavLst>
                                        </p:anim>
                                        <p:anim calcmode="lin" valueType="num">
                                          <p:cBhvr additive="base">
                                            <p:cTn id="30"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p:bldP spid="9" grpId="0"/>
          <p:bldP spid="1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8710"/>
            <a:ext cx="3009900" cy="382270"/>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语义度量参数指标</a:t>
            </a: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16DA2C9F-D0FB-87C3-99AB-4B9B4330408D}"/>
              </a:ext>
            </a:extLst>
          </p:cNvPr>
          <p:cNvSpPr txBox="1"/>
          <p:nvPr/>
        </p:nvSpPr>
        <p:spPr>
          <a:xfrm>
            <a:off x="2018532" y="2056055"/>
            <a:ext cx="9520034" cy="4401205"/>
          </a:xfrm>
          <a:prstGeom prst="rect">
            <a:avLst/>
          </a:prstGeom>
          <a:noFill/>
        </p:spPr>
        <p:txBody>
          <a:bodyPr wrap="square">
            <a:spAutoFit/>
          </a:bodyPr>
          <a:lstStyle/>
          <a:p>
            <a:r>
              <a:rPr lang="zh-CN" altLang="en-US" sz="2000" b="1" dirty="0">
                <a:latin typeface="SimSong" panose="02020300000000000000" pitchFamily="18" charset="-122"/>
                <a:ea typeface="SimSong" panose="02020300000000000000" pitchFamily="18" charset="-122"/>
              </a:rPr>
              <a:t>任务成就指标：当处理图像时，扭曲感知度量可以用来评估通信系统如何保留图像的相关特征以进行准确分类。所使用的具体失真度量取决于数据类型，通常涉及平方误差和汉明距离。</a:t>
            </a:r>
            <a:endParaRPr lang="en-US" altLang="zh-CN" sz="2000" b="1" dirty="0">
              <a:latin typeface="SimSong" panose="02020300000000000000" pitchFamily="18" charset="-122"/>
              <a:ea typeface="SimSong" panose="02020300000000000000" pitchFamily="18" charset="-122"/>
            </a:endParaRPr>
          </a:p>
          <a:p>
            <a:endParaRPr lang="en-US" altLang="zh-CN" sz="2000" b="1" dirty="0">
              <a:latin typeface="SimSong" panose="02020300000000000000" pitchFamily="18" charset="-122"/>
              <a:ea typeface="SimSong" panose="02020300000000000000" pitchFamily="18" charset="-122"/>
            </a:endParaRPr>
          </a:p>
          <a:p>
            <a:r>
              <a:rPr lang="zh-CN" altLang="en-US" sz="2000" b="1" dirty="0">
                <a:latin typeface="SimSong" panose="02020300000000000000" pitchFamily="18" charset="-122"/>
                <a:ea typeface="SimSong" panose="02020300000000000000" pitchFamily="18" charset="-122"/>
              </a:rPr>
              <a:t>时延指标：时延定义为从图像捕获到地面站接收所经过的时间。时延通常与任务完成程度密切相关。文章将时间划分为一个单独的类别，用于将他作为优化资源分配中的其中一个标准。</a:t>
            </a:r>
            <a:endParaRPr lang="en-US" altLang="zh-CN" sz="2000" b="1" dirty="0">
              <a:latin typeface="SimSong" panose="02020300000000000000" pitchFamily="18" charset="-122"/>
              <a:ea typeface="SimSong" panose="02020300000000000000" pitchFamily="18" charset="-122"/>
            </a:endParaRPr>
          </a:p>
          <a:p>
            <a:endParaRPr lang="en-US" altLang="zh-CN" sz="2000" b="1" dirty="0">
              <a:latin typeface="SimSong" panose="02020300000000000000" pitchFamily="18" charset="-122"/>
              <a:ea typeface="SimSong" panose="02020300000000000000" pitchFamily="18" charset="-122"/>
            </a:endParaRPr>
          </a:p>
          <a:p>
            <a:r>
              <a:rPr lang="zh-CN" altLang="en-US" sz="2000" b="1" dirty="0">
                <a:latin typeface="SimSong" panose="02020300000000000000" pitchFamily="18" charset="-122"/>
                <a:ea typeface="SimSong" panose="02020300000000000000" pitchFamily="18" charset="-122"/>
              </a:rPr>
              <a:t>容量指标：另一个需要考虑的问题是存储和队列的容量有限。确保处理和通信队列的稳定性对于保持系统在没有拥塞的情况下高效运行至关重要。如果数据收集的速度超过了卫星处理和传输的速度，图像有被丢弃或无法收集的风险。</a:t>
            </a:r>
            <a:endParaRPr lang="en-US" altLang="zh-CN" sz="2000" b="1" dirty="0">
              <a:latin typeface="SimSong" panose="02020300000000000000" pitchFamily="18" charset="-122"/>
              <a:ea typeface="SimSong" panose="02020300000000000000" pitchFamily="18" charset="-122"/>
            </a:endParaRPr>
          </a:p>
          <a:p>
            <a:endParaRPr lang="zh-CN" altLang="en-US" sz="2000" b="1" dirty="0">
              <a:latin typeface="SimSong" panose="02020300000000000000" pitchFamily="18" charset="-122"/>
              <a:ea typeface="SimSong" panose="02020300000000000000" pitchFamily="18" charset="-122"/>
            </a:endParaRPr>
          </a:p>
          <a:p>
            <a:r>
              <a:rPr lang="zh-CN" altLang="en-US" sz="2000" b="1" dirty="0">
                <a:latin typeface="SimSong" panose="02020300000000000000" pitchFamily="18" charset="-122"/>
                <a:ea typeface="SimSong" panose="02020300000000000000" pitchFamily="18" charset="-122"/>
              </a:rPr>
              <a:t>能量指标：卫星上的能量是一个关键的限制，因为卫星依靠太阳能电池板发电，并在无光照期间将其储存在电池中。意味着系统必须时刻关注能耗。</a:t>
            </a:r>
          </a:p>
        </p:txBody>
      </p:sp>
    </p:spTree>
    <p:extLst>
      <p:ext uri="{BB962C8B-B14F-4D97-AF65-F5344CB8AC3E}">
        <p14:creationId xmlns:p14="http://schemas.microsoft.com/office/powerpoint/2010/main" val="4123586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1083453"/>
            <a:ext cx="4395394" cy="383939"/>
          </a:xfrm>
          <a:prstGeom prst="rect">
            <a:avLst/>
          </a:prstGeom>
          <a:noFill/>
        </p:spPr>
        <p:txBody>
          <a:bodyPr wrap="square" lIns="0" tIns="48000" rIns="0" bIns="48000" rtlCol="0">
            <a:spAutoFit/>
          </a:bodyPr>
          <a:lstStyle/>
          <a:p>
            <a:pPr algn="ctr"/>
            <a:r>
              <a:rPr lang="en-US" altLang="zh-CN" sz="1865" b="1" dirty="0" err="1">
                <a:solidFill>
                  <a:schemeClr val="tx1">
                    <a:lumMod val="65000"/>
                    <a:lumOff val="35000"/>
                  </a:schemeClr>
                </a:solidFill>
                <a:latin typeface="微软雅黑" panose="020B0503020204020204" pitchFamily="34" charset="-122"/>
                <a:ea typeface="微软雅黑" panose="020B0503020204020204" pitchFamily="34" charset="-122"/>
              </a:rPr>
              <a:t>SemCom</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中的能量</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时间</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精度</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trade-offs</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b="1">
              <a:latin typeface="SimSong" panose="02020300000000000000" pitchFamily="18" charset="-122"/>
              <a:ea typeface="SimSong" panose="02020300000000000000" pitchFamily="18" charset="-122"/>
            </a:endParaRPr>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b="1">
              <a:latin typeface="SimSong" panose="02020300000000000000" pitchFamily="18" charset="-122"/>
              <a:ea typeface="SimSong" panose="02020300000000000000" pitchFamily="18" charset="-122"/>
            </a:endParaRPr>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b="1">
              <a:latin typeface="SimSong" panose="02020300000000000000" pitchFamily="18" charset="-122"/>
              <a:ea typeface="SimSong" panose="02020300000000000000" pitchFamily="18" charset="-122"/>
            </a:endParaRPr>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b="1">
              <a:latin typeface="SimSong" panose="02020300000000000000" pitchFamily="18" charset="-122"/>
              <a:ea typeface="SimSong" panose="02020300000000000000" pitchFamily="18" charset="-122"/>
            </a:endParaRPr>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b="1">
              <a:latin typeface="SimSong" panose="02020300000000000000" pitchFamily="18" charset="-122"/>
              <a:ea typeface="SimSong" panose="02020300000000000000" pitchFamily="18" charset="-122"/>
            </a:endParaRPr>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16DA2C9F-D0FB-87C3-99AB-4B9B4330408D}"/>
              </a:ext>
            </a:extLst>
          </p:cNvPr>
          <p:cNvSpPr txBox="1"/>
          <p:nvPr/>
        </p:nvSpPr>
        <p:spPr>
          <a:xfrm>
            <a:off x="1897315" y="3742209"/>
            <a:ext cx="9229161" cy="1107996"/>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3</a:t>
            </a:r>
            <a:r>
              <a:rPr lang="zh-CN" altLang="en-US" sz="2200" b="1" dirty="0">
                <a:latin typeface="SimSong" panose="02020300000000000000" pitchFamily="18" charset="-122"/>
                <a:ea typeface="SimSong" panose="02020300000000000000" pitchFamily="18" charset="-122"/>
              </a:rPr>
              <a:t>，语义压缩适用于特定的上下文和任务，允许接收方对图像进行有效的语义解释。比如终端用户向</a:t>
            </a:r>
            <a:r>
              <a:rPr lang="en" altLang="zh-CN" sz="2200" b="1" dirty="0">
                <a:latin typeface="SimSong" panose="02020300000000000000" pitchFamily="18" charset="-122"/>
                <a:ea typeface="SimSong" panose="02020300000000000000" pitchFamily="18" charset="-122"/>
              </a:rPr>
              <a:t>GS</a:t>
            </a:r>
            <a:r>
              <a:rPr lang="zh-CN" altLang="en-US" sz="2200" b="1" dirty="0">
                <a:latin typeface="SimSong" panose="02020300000000000000" pitchFamily="18" charset="-122"/>
                <a:ea typeface="SimSong" panose="02020300000000000000" pitchFamily="18" charset="-122"/>
              </a:rPr>
              <a:t>发送查询，请求诸如地理坐标或船只</a:t>
            </a:r>
            <a:r>
              <a:rPr lang="en" altLang="zh-CN" sz="2200" b="1" dirty="0">
                <a:latin typeface="SimSong" panose="02020300000000000000" pitchFamily="18" charset="-122"/>
                <a:ea typeface="SimSong" panose="02020300000000000000" pitchFamily="18" charset="-122"/>
              </a:rPr>
              <a:t>id</a:t>
            </a:r>
            <a:r>
              <a:rPr lang="zh-CN" altLang="en-US" sz="2200" b="1" dirty="0">
                <a:latin typeface="SimSong" panose="02020300000000000000" pitchFamily="18" charset="-122"/>
                <a:ea typeface="SimSong" panose="02020300000000000000" pitchFamily="18" charset="-122"/>
              </a:rPr>
              <a:t>的信息。</a:t>
            </a:r>
            <a:r>
              <a:rPr lang="en-US" altLang="zh-CN" sz="2200" b="1" dirty="0">
                <a:latin typeface="SimSong" panose="02020300000000000000" pitchFamily="18" charset="-122"/>
                <a:ea typeface="SimSong" panose="02020300000000000000" pitchFamily="18" charset="-122"/>
              </a:rPr>
              <a:t>GS</a:t>
            </a:r>
            <a:r>
              <a:rPr lang="zh-CN" altLang="en-US" sz="2200" b="1" dirty="0">
                <a:latin typeface="SimSong" panose="02020300000000000000" pitchFamily="18" charset="-122"/>
                <a:ea typeface="SimSong" panose="02020300000000000000" pitchFamily="18" charset="-122"/>
              </a:rPr>
              <a:t>转化成指令发送给空间段（效率最高的卫星）</a:t>
            </a:r>
          </a:p>
        </p:txBody>
      </p:sp>
      <p:sp>
        <p:nvSpPr>
          <p:cNvPr id="15" name="文本框 14">
            <a:extLst>
              <a:ext uri="{FF2B5EF4-FFF2-40B4-BE49-F238E27FC236}">
                <a16:creationId xmlns:a16="http://schemas.microsoft.com/office/drawing/2014/main" id="{7AAC6A96-201D-C722-7096-E6175FF69279}"/>
              </a:ext>
            </a:extLst>
          </p:cNvPr>
          <p:cNvSpPr txBox="1"/>
          <p:nvPr/>
        </p:nvSpPr>
        <p:spPr>
          <a:xfrm>
            <a:off x="1897321" y="1701404"/>
            <a:ext cx="9229155" cy="769441"/>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1</a:t>
            </a:r>
            <a:r>
              <a:rPr lang="zh-CN" altLang="en-US" sz="2200" b="1" dirty="0">
                <a:latin typeface="SimSong" panose="02020300000000000000" pitchFamily="18" charset="-122"/>
                <a:ea typeface="SimSong" panose="02020300000000000000" pitchFamily="18" charset="-122"/>
              </a:rPr>
              <a:t>，解码性能可能受到大气湍流和通信噪声的影响。考虑到资源分配策略，应该优先先考虑解码成功率较高的卫星和图像。</a:t>
            </a:r>
          </a:p>
        </p:txBody>
      </p:sp>
      <p:sp>
        <p:nvSpPr>
          <p:cNvPr id="17" name="文本框 16">
            <a:extLst>
              <a:ext uri="{FF2B5EF4-FFF2-40B4-BE49-F238E27FC236}">
                <a16:creationId xmlns:a16="http://schemas.microsoft.com/office/drawing/2014/main" id="{ACDA7581-7A0A-857D-78B8-69F33B1D3CE2}"/>
              </a:ext>
            </a:extLst>
          </p:cNvPr>
          <p:cNvSpPr txBox="1"/>
          <p:nvPr/>
        </p:nvSpPr>
        <p:spPr>
          <a:xfrm>
            <a:off x="1897315" y="2682256"/>
            <a:ext cx="9021693" cy="769441"/>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2</a:t>
            </a:r>
            <a:r>
              <a:rPr lang="zh-CN" altLang="en-US" sz="2200" b="1" dirty="0">
                <a:latin typeface="SimSong" panose="02020300000000000000" pitchFamily="18" charset="-122"/>
                <a:ea typeface="SimSong" panose="02020300000000000000" pitchFamily="18" charset="-122"/>
              </a:rPr>
              <a:t>，对于实时目标跟踪任务，地面站实时估计船舶轨迹的资源分配需要考虑重建状态。</a:t>
            </a:r>
          </a:p>
        </p:txBody>
      </p:sp>
      <p:sp>
        <p:nvSpPr>
          <p:cNvPr id="26" name="文本框 25">
            <a:extLst>
              <a:ext uri="{FF2B5EF4-FFF2-40B4-BE49-F238E27FC236}">
                <a16:creationId xmlns:a16="http://schemas.microsoft.com/office/drawing/2014/main" id="{80CCD248-8714-2A10-87CF-F5D62B2B0335}"/>
              </a:ext>
            </a:extLst>
          </p:cNvPr>
          <p:cNvSpPr txBox="1"/>
          <p:nvPr/>
        </p:nvSpPr>
        <p:spPr>
          <a:xfrm>
            <a:off x="1905000" y="5156596"/>
            <a:ext cx="9236837" cy="769441"/>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4</a:t>
            </a:r>
            <a:r>
              <a:rPr lang="zh-CN" altLang="en-US" sz="2200" b="1" dirty="0">
                <a:latin typeface="SimSong" panose="02020300000000000000" pitchFamily="18" charset="-122"/>
                <a:ea typeface="SimSong" panose="02020300000000000000" pitchFamily="18" charset="-122"/>
              </a:rPr>
              <a:t>，</a:t>
            </a:r>
            <a:r>
              <a:rPr lang="en-US" altLang="zh-CN" sz="2200" b="1" dirty="0">
                <a:latin typeface="SimSong" panose="02020300000000000000" pitchFamily="18" charset="-122"/>
                <a:ea typeface="SimSong" panose="02020300000000000000" pitchFamily="18" charset="-122"/>
              </a:rPr>
              <a:t>GS</a:t>
            </a:r>
            <a:r>
              <a:rPr lang="zh-CN" altLang="en-US" sz="2200" b="1" dirty="0">
                <a:latin typeface="SimSong" panose="02020300000000000000" pitchFamily="18" charset="-122"/>
                <a:ea typeface="SimSong" panose="02020300000000000000" pitchFamily="18" charset="-122"/>
              </a:rPr>
              <a:t>将查询请求发送到目标卫星，目标卫星根据闭环控制来决定数据采集的轨道和姿态参数。这个决策受到网络条件和系统状态的影响。</a:t>
            </a:r>
          </a:p>
        </p:txBody>
      </p:sp>
    </p:spTree>
    <p:extLst>
      <p:ext uri="{BB962C8B-B14F-4D97-AF65-F5344CB8AC3E}">
        <p14:creationId xmlns:p14="http://schemas.microsoft.com/office/powerpoint/2010/main" val="112047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1055813"/>
            <a:ext cx="4395394" cy="383939"/>
          </a:xfrm>
          <a:prstGeom prst="rect">
            <a:avLst/>
          </a:prstGeom>
          <a:noFill/>
        </p:spPr>
        <p:txBody>
          <a:bodyPr wrap="square" lIns="0" tIns="48000" rIns="0" bIns="48000" rtlCol="0">
            <a:spAutoFit/>
          </a:bodyPr>
          <a:lstStyle/>
          <a:p>
            <a:pPr algn="ctr"/>
            <a:r>
              <a:rPr lang="en-US" altLang="zh-CN" sz="1865" b="1" dirty="0" err="1">
                <a:solidFill>
                  <a:schemeClr val="tx1">
                    <a:lumMod val="65000"/>
                    <a:lumOff val="35000"/>
                  </a:schemeClr>
                </a:solidFill>
                <a:latin typeface="微软雅黑" panose="020B0503020204020204" pitchFamily="34" charset="-122"/>
                <a:ea typeface="微软雅黑" panose="020B0503020204020204" pitchFamily="34" charset="-122"/>
              </a:rPr>
              <a:t>SemCom</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中的能量</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时间</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精度</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trade-offs</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5194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5" name="直接连接符 4"/>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336615"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7" name="直接连接符 6"/>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9"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10"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p>
        </p:txBody>
      </p:sp>
      <p:sp>
        <p:nvSpPr>
          <p:cNvPr id="11"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目前研究成果</a:t>
            </a:r>
          </a:p>
        </p:txBody>
      </p:sp>
      <p:cxnSp>
        <p:nvCxnSpPr>
          <p:cNvPr id="12" name="直接连接符 11"/>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4" name="文本框 13">
            <a:extLst>
              <a:ext uri="{FF2B5EF4-FFF2-40B4-BE49-F238E27FC236}">
                <a16:creationId xmlns:a16="http://schemas.microsoft.com/office/drawing/2014/main" id="{16DA2C9F-D0FB-87C3-99AB-4B9B4330408D}"/>
              </a:ext>
            </a:extLst>
          </p:cNvPr>
          <p:cNvSpPr txBox="1"/>
          <p:nvPr/>
        </p:nvSpPr>
        <p:spPr>
          <a:xfrm>
            <a:off x="1897322" y="3427453"/>
            <a:ext cx="9229161" cy="769441"/>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2</a:t>
            </a:r>
            <a:r>
              <a:rPr lang="zh-CN" altLang="en-US" sz="2200" b="1" dirty="0">
                <a:latin typeface="SimSong" panose="02020300000000000000" pitchFamily="18" charset="-122"/>
                <a:ea typeface="SimSong" panose="02020300000000000000" pitchFamily="18" charset="-122"/>
              </a:rPr>
              <a:t>，如果没有满足算法约束，为了避免系统中的拥塞，可能需要丢弃或放弃捕获，导致没法满足实时性的需求。</a:t>
            </a:r>
            <a:endParaRPr lang="en-US" altLang="zh-CN" sz="2200" b="1" dirty="0">
              <a:latin typeface="SimSong" panose="02020300000000000000" pitchFamily="18" charset="-122"/>
              <a:ea typeface="SimSong" panose="02020300000000000000" pitchFamily="18" charset="-122"/>
            </a:endParaRPr>
          </a:p>
        </p:txBody>
      </p:sp>
      <p:sp>
        <p:nvSpPr>
          <p:cNvPr id="15" name="文本框 14">
            <a:extLst>
              <a:ext uri="{FF2B5EF4-FFF2-40B4-BE49-F238E27FC236}">
                <a16:creationId xmlns:a16="http://schemas.microsoft.com/office/drawing/2014/main" id="{7AAC6A96-201D-C722-7096-E6175FF69279}"/>
              </a:ext>
            </a:extLst>
          </p:cNvPr>
          <p:cNvSpPr txBox="1"/>
          <p:nvPr/>
        </p:nvSpPr>
        <p:spPr>
          <a:xfrm>
            <a:off x="1912682" y="1798390"/>
            <a:ext cx="9229155" cy="430887"/>
          </a:xfrm>
          <a:prstGeom prst="rect">
            <a:avLst/>
          </a:prstGeom>
          <a:noFill/>
        </p:spPr>
        <p:txBody>
          <a:bodyPr wrap="square">
            <a:spAutoFit/>
          </a:bodyPr>
          <a:lstStyle/>
          <a:p>
            <a:r>
              <a:rPr lang="zh-CN" altLang="en-US" sz="2200" b="1" dirty="0">
                <a:latin typeface="SimSong" panose="02020300000000000000" pitchFamily="18" charset="-122"/>
                <a:ea typeface="SimSong" panose="02020300000000000000" pitchFamily="18" charset="-122"/>
              </a:rPr>
              <a:t>语义提取增加了处理过程中的能量消耗，通过减少数据量降低传输能耗。</a:t>
            </a:r>
            <a:endParaRPr lang="en-US" altLang="zh-CN" sz="2200" b="1" dirty="0">
              <a:latin typeface="SimSong" panose="02020300000000000000" pitchFamily="18" charset="-122"/>
              <a:ea typeface="SimSong" panose="02020300000000000000" pitchFamily="18" charset="-122"/>
            </a:endParaRPr>
          </a:p>
        </p:txBody>
      </p:sp>
      <p:sp>
        <p:nvSpPr>
          <p:cNvPr id="17" name="文本框 16">
            <a:extLst>
              <a:ext uri="{FF2B5EF4-FFF2-40B4-BE49-F238E27FC236}">
                <a16:creationId xmlns:a16="http://schemas.microsoft.com/office/drawing/2014/main" id="{ACDA7581-7A0A-857D-78B8-69F33B1D3CE2}"/>
              </a:ext>
            </a:extLst>
          </p:cNvPr>
          <p:cNvSpPr txBox="1"/>
          <p:nvPr/>
        </p:nvSpPr>
        <p:spPr>
          <a:xfrm>
            <a:off x="1897322" y="2557158"/>
            <a:ext cx="9229154" cy="430887"/>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1</a:t>
            </a:r>
            <a:r>
              <a:rPr lang="zh-CN" altLang="en-US" sz="2200" b="1" dirty="0">
                <a:latin typeface="SimSong" panose="02020300000000000000" pitchFamily="18" charset="-122"/>
                <a:ea typeface="SimSong" panose="02020300000000000000" pitchFamily="18" charset="-122"/>
              </a:rPr>
              <a:t>，在捕获和处理下一帧之前，空间段必须考虑执行和完成算法的硬约束。</a:t>
            </a:r>
          </a:p>
        </p:txBody>
      </p:sp>
      <p:sp>
        <p:nvSpPr>
          <p:cNvPr id="26" name="文本框 25">
            <a:extLst>
              <a:ext uri="{FF2B5EF4-FFF2-40B4-BE49-F238E27FC236}">
                <a16:creationId xmlns:a16="http://schemas.microsoft.com/office/drawing/2014/main" id="{80CCD248-8714-2A10-87CF-F5D62B2B0335}"/>
              </a:ext>
            </a:extLst>
          </p:cNvPr>
          <p:cNvSpPr txBox="1"/>
          <p:nvPr/>
        </p:nvSpPr>
        <p:spPr>
          <a:xfrm>
            <a:off x="1889639" y="4650140"/>
            <a:ext cx="9236837" cy="769441"/>
          </a:xfrm>
          <a:prstGeom prst="rect">
            <a:avLst/>
          </a:prstGeom>
          <a:noFill/>
        </p:spPr>
        <p:txBody>
          <a:bodyPr wrap="square">
            <a:spAutoFit/>
          </a:bodyPr>
          <a:lstStyle/>
          <a:p>
            <a:r>
              <a:rPr lang="en-US" altLang="zh-CN" sz="2200" b="1" dirty="0">
                <a:latin typeface="SimSong" panose="02020300000000000000" pitchFamily="18" charset="-122"/>
                <a:ea typeface="SimSong" panose="02020300000000000000" pitchFamily="18" charset="-122"/>
              </a:rPr>
              <a:t>3</a:t>
            </a:r>
            <a:r>
              <a:rPr lang="zh-CN" altLang="en-US" sz="2200" b="1" dirty="0">
                <a:latin typeface="SimSong" panose="02020300000000000000" pitchFamily="18" charset="-122"/>
                <a:ea typeface="SimSong" panose="02020300000000000000" pitchFamily="18" charset="-122"/>
              </a:rPr>
              <a:t>，如果只能处理一部分数据，其余数据将以原始形式传输到GS，从而增加了通信网络的负荷，延长了传输时间。</a:t>
            </a:r>
          </a:p>
        </p:txBody>
      </p:sp>
    </p:spTree>
    <p:extLst>
      <p:ext uri="{BB962C8B-B14F-4D97-AF65-F5344CB8AC3E}">
        <p14:creationId xmlns:p14="http://schemas.microsoft.com/office/powerpoint/2010/main" val="898575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up)">
                                      <p:cBhvr>
                                        <p:cTn id="14" dur="500"/>
                                        <p:tgtEl>
                                          <p:spTgt spid="1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Effect transition="in" filter="fade">
                                      <p:cBhvr>
                                        <p:cTn id="30" dur="500"/>
                                        <p:tgtEl>
                                          <p:spTgt spid="23"/>
                                        </p:tgtEl>
                                      </p:cBhvr>
                                    </p:animEffect>
                                  </p:childTnLst>
                                </p:cTn>
                              </p:par>
                              <p:par>
                                <p:cTn id="31" presetID="53" presetClass="entr" presetSubtype="16" fill="hold" grpId="0" nodeType="withEffect">
                                  <p:stCondLst>
                                    <p:cond delay="75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53" presetClass="entr" presetSubtype="16" fill="hold" grpId="0" nodeType="withEffect">
                                  <p:stCondLst>
                                    <p:cond delay="125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500" fill="hold"/>
                                        <p:tgtEl>
                                          <p:spTgt spid="8"/>
                                        </p:tgtEl>
                                        <p:attrNameLst>
                                          <p:attrName>ppt_w</p:attrName>
                                        </p:attrNameLst>
                                      </p:cBhvr>
                                      <p:tavLst>
                                        <p:tav tm="0">
                                          <p:val>
                                            <p:fltVal val="0"/>
                                          </p:val>
                                        </p:tav>
                                        <p:tav tm="100000">
                                          <p:val>
                                            <p:strVal val="#ppt_w"/>
                                          </p:val>
                                        </p:tav>
                                      </p:tavLst>
                                    </p:anim>
                                    <p:anim calcmode="lin" valueType="num">
                                      <p:cBhvr>
                                        <p:cTn id="55" dur="500" fill="hold"/>
                                        <p:tgtEl>
                                          <p:spTgt spid="8"/>
                                        </p:tgtEl>
                                        <p:attrNameLst>
                                          <p:attrName>ppt_h</p:attrName>
                                        </p:attrNameLst>
                                      </p:cBhvr>
                                      <p:tavLst>
                                        <p:tav tm="0">
                                          <p:val>
                                            <p:fltVal val="0"/>
                                          </p:val>
                                        </p:tav>
                                        <p:tav tm="100000">
                                          <p:val>
                                            <p:strVal val="#ppt_h"/>
                                          </p:val>
                                        </p:tav>
                                      </p:tavLst>
                                    </p:anim>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bldLvl="0" animBg="1"/>
      <p:bldP spid="21" grpId="0" bldLvl="0" animBg="1"/>
      <p:bldP spid="23" grpId="0" bldLvl="0" animBg="1"/>
      <p:bldP spid="25" grpId="0" bldLvl="0" animBg="1"/>
      <p:bldP spid="31" grpId="0" bldLvl="0" animBg="1"/>
      <p:bldP spid="32" grpId="0" bldLvl="0" animBg="1"/>
      <p:bldP spid="36" grpId="0" bldLvl="0" animBg="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背景</a:t>
            </a:r>
          </a:p>
        </p:txBody>
      </p:sp>
      <p:sp>
        <p:nvSpPr>
          <p:cNvPr id="60" name="圆角矩形 59"/>
          <p:cNvSpPr/>
          <p:nvPr/>
        </p:nvSpPr>
        <p:spPr>
          <a:xfrm>
            <a:off x="6746944" y="21725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ym typeface="+mn-ea"/>
              </a:rPr>
              <a:t>方法介绍</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ym typeface="+mn-ea"/>
              </a:rPr>
              <a:t>研究思路方法</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目前研究成果</a:t>
            </a:r>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animBg="1"/>
      <p:bldP spid="6" grpId="0" animBg="1"/>
      <p:bldP spid="7" grpId="0" animBg="1"/>
      <p:bldP spid="8" grpId="0" animBg="1"/>
      <p:bldP spid="59" grpId="0" animBg="1"/>
      <p:bldP spid="60" grpId="0" animBg="1"/>
      <p:bldP spid="61" grpId="0" animBg="1"/>
      <p:bldP spid="62"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研究成果</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仿真模拟</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Freeform 10"/>
          <p:cNvSpPr/>
          <p:nvPr/>
        </p:nvSpPr>
        <p:spPr bwMode="auto">
          <a:xfrm>
            <a:off x="7289014" y="2222635"/>
            <a:ext cx="314313" cy="314491"/>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19" name="Freeform 11"/>
          <p:cNvSpPr/>
          <p:nvPr/>
        </p:nvSpPr>
        <p:spPr bwMode="auto">
          <a:xfrm>
            <a:off x="4207458" y="2222635"/>
            <a:ext cx="314313" cy="314491"/>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0" name="Freeform 12"/>
          <p:cNvSpPr/>
          <p:nvPr/>
        </p:nvSpPr>
        <p:spPr bwMode="auto">
          <a:xfrm>
            <a:off x="4222854" y="5155746"/>
            <a:ext cx="314313" cy="313208"/>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1" name="Freeform 13"/>
          <p:cNvSpPr/>
          <p:nvPr/>
        </p:nvSpPr>
        <p:spPr bwMode="auto">
          <a:xfrm>
            <a:off x="7274898" y="5155746"/>
            <a:ext cx="313031" cy="313208"/>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25" name="TextBox 35"/>
          <p:cNvSpPr txBox="1"/>
          <p:nvPr/>
        </p:nvSpPr>
        <p:spPr>
          <a:xfrm>
            <a:off x="7838097" y="1894878"/>
            <a:ext cx="1938904" cy="300401"/>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数据大小</a:t>
            </a:r>
            <a:endParaRPr lang="en-US" altLang="zh-CN" sz="2420" b="1" dirty="0">
              <a:solidFill>
                <a:schemeClr val="tx1">
                  <a:lumMod val="75000"/>
                  <a:lumOff val="25000"/>
                </a:schemeClr>
              </a:solidFill>
              <a:latin typeface="+mj-ea"/>
              <a:ea typeface="+mj-ea"/>
            </a:endParaRPr>
          </a:p>
        </p:txBody>
      </p:sp>
      <p:sp>
        <p:nvSpPr>
          <p:cNvPr id="31" name="TextBox 36"/>
          <p:cNvSpPr txBox="1"/>
          <p:nvPr/>
        </p:nvSpPr>
        <p:spPr>
          <a:xfrm>
            <a:off x="7838097" y="2223569"/>
            <a:ext cx="3080915" cy="550405"/>
          </a:xfrm>
          <a:prstGeom prst="rect">
            <a:avLst/>
          </a:prstGeom>
          <a:noFill/>
        </p:spPr>
        <p:txBody>
          <a:bodyPr wrap="square" lIns="73910" tIns="36956" rIns="73910" bIns="36956" rtlCol="0">
            <a:spAutoFit/>
          </a:bodyPr>
          <a:lstStyle/>
          <a:p>
            <a:pPr lvl="0">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语义数据</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即船只和边界框</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的平均大小为每幅图像</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336</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位。</a:t>
            </a:r>
          </a:p>
        </p:txBody>
      </p:sp>
      <p:sp>
        <p:nvSpPr>
          <p:cNvPr id="32" name="TextBox 37"/>
          <p:cNvSpPr txBox="1"/>
          <p:nvPr/>
        </p:nvSpPr>
        <p:spPr>
          <a:xfrm>
            <a:off x="7838097" y="4995839"/>
            <a:ext cx="1938904" cy="300080"/>
          </a:xfrm>
          <a:prstGeom prst="rect">
            <a:avLst/>
          </a:prstGeom>
          <a:noFill/>
        </p:spPr>
        <p:txBody>
          <a:bodyPr wrap="square" lIns="73910" tIns="36956" rIns="73910" bIns="36956" rtlCol="0">
            <a:spAutoFit/>
          </a:bodyPr>
          <a:lstStyle/>
          <a:p>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地面站</a:t>
            </a:r>
            <a:endParaRPr lang="en-US" altLang="zh-CN" sz="2420" b="1" dirty="0">
              <a:solidFill>
                <a:schemeClr val="tx1">
                  <a:lumMod val="75000"/>
                  <a:lumOff val="25000"/>
                </a:schemeClr>
              </a:solidFill>
              <a:latin typeface="+mj-ea"/>
              <a:ea typeface="+mj-ea"/>
            </a:endParaRPr>
          </a:p>
        </p:txBody>
      </p:sp>
      <p:sp>
        <p:nvSpPr>
          <p:cNvPr id="36" name="TextBox 38"/>
          <p:cNvSpPr txBox="1"/>
          <p:nvPr/>
        </p:nvSpPr>
        <p:spPr>
          <a:xfrm>
            <a:off x="7838097" y="5324529"/>
            <a:ext cx="3735194" cy="798806"/>
          </a:xfrm>
          <a:prstGeom prst="rect">
            <a:avLst/>
          </a:prstGeom>
          <a:noFill/>
        </p:spPr>
        <p:txBody>
          <a:bodyPr wrap="square" lIns="73910" tIns="36956" rIns="73910" bIns="36956" rtlCol="0">
            <a:spAutoFit/>
          </a:bodyPr>
          <a:lstStyle/>
          <a:p>
            <a:pPr lvl="0">
              <a:lnSpc>
                <a:spcPct val="120000"/>
              </a:lnSpc>
            </a:pP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地面站</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有一个</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64</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核</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CPU</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最高频率为</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2.6</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GHz</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或</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NVIDIA Quadro RTX 5000 GPU</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其中</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YOLOv8</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运行速度为</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80.812</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FPS</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功耗为</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110 </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W</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Box 39"/>
          <p:cNvSpPr txBox="1"/>
          <p:nvPr/>
        </p:nvSpPr>
        <p:spPr>
          <a:xfrm>
            <a:off x="1916689" y="4995839"/>
            <a:ext cx="1938904" cy="300401"/>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边缘卫星</a:t>
            </a:r>
            <a:endParaRPr lang="en-US" altLang="zh-CN" sz="2420" b="1" dirty="0">
              <a:solidFill>
                <a:schemeClr val="tx1">
                  <a:lumMod val="75000"/>
                  <a:lumOff val="25000"/>
                </a:schemeClr>
              </a:solidFill>
              <a:latin typeface="+mj-ea"/>
              <a:ea typeface="+mj-ea"/>
            </a:endParaRPr>
          </a:p>
        </p:txBody>
      </p:sp>
      <p:sp>
        <p:nvSpPr>
          <p:cNvPr id="38" name="TextBox 40"/>
          <p:cNvSpPr txBox="1"/>
          <p:nvPr/>
        </p:nvSpPr>
        <p:spPr>
          <a:xfrm>
            <a:off x="255494" y="5324529"/>
            <a:ext cx="3735194" cy="798806"/>
          </a:xfrm>
          <a:prstGeom prst="rect">
            <a:avLst/>
          </a:prstGeom>
          <a:noFill/>
        </p:spPr>
        <p:txBody>
          <a:bodyPr wrap="square" lIns="73910" tIns="36956" rIns="73910" bIns="36956" rtlCol="0">
            <a:spAutoFit/>
          </a:bodyPr>
          <a:lstStyle/>
          <a:p>
            <a:pPr lvl="0" algn="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每个边缘卫星都有一个最高频率为</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1.8</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GHz</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的</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8</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核</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CPU</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或者一个</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NVIDIA T1000 GPU</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其中</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YOLOv8</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以</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18.11</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FPS</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的速度运行，功耗为</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50</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W</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Box 41"/>
          <p:cNvSpPr txBox="1"/>
          <p:nvPr/>
        </p:nvSpPr>
        <p:spPr>
          <a:xfrm>
            <a:off x="1912870" y="1894878"/>
            <a:ext cx="1938904" cy="300080"/>
          </a:xfrm>
          <a:prstGeom prst="rect">
            <a:avLst/>
          </a:prstGeom>
          <a:noFill/>
        </p:spPr>
        <p:txBody>
          <a:bodyPr wrap="square" lIns="73910" tIns="36956" rIns="73910" bIns="36956" rtlCol="0">
            <a:spAutoFit/>
          </a:bodyPr>
          <a:lstStyle/>
          <a:p>
            <a:pPr algn="r"/>
            <a:r>
              <a:rPr lang="zh-CN" altLang="en-US" sz="1465" b="1" dirty="0">
                <a:solidFill>
                  <a:prstClr val="black">
                    <a:lumMod val="65000"/>
                    <a:lumOff val="35000"/>
                  </a:prstClr>
                </a:solidFill>
                <a:latin typeface="微软雅黑" panose="020B0503020204020204" pitchFamily="34" charset="-122"/>
                <a:ea typeface="微软雅黑" panose="020B0503020204020204" pitchFamily="34" charset="-122"/>
              </a:rPr>
              <a:t>目标任务</a:t>
            </a:r>
            <a:endParaRPr lang="en-US" altLang="zh-CN" sz="2420" b="1" dirty="0">
              <a:solidFill>
                <a:schemeClr val="tx1">
                  <a:lumMod val="75000"/>
                  <a:lumOff val="25000"/>
                </a:schemeClr>
              </a:solidFill>
              <a:latin typeface="+mn-ea"/>
            </a:endParaRPr>
          </a:p>
        </p:txBody>
      </p:sp>
      <p:sp>
        <p:nvSpPr>
          <p:cNvPr id="40" name="TextBox 42"/>
          <p:cNvSpPr txBox="1"/>
          <p:nvPr/>
        </p:nvSpPr>
        <p:spPr>
          <a:xfrm>
            <a:off x="954741" y="2223569"/>
            <a:ext cx="3032125" cy="550405"/>
          </a:xfrm>
          <a:prstGeom prst="rect">
            <a:avLst/>
          </a:prstGeom>
          <a:noFill/>
        </p:spPr>
        <p:txBody>
          <a:bodyPr wrap="square" lIns="73910" tIns="36956" rIns="73910" bIns="36956" rtlCol="0">
            <a:spAutoFit/>
          </a:bodyPr>
          <a:lstStyle/>
          <a:p>
            <a:pPr lvl="0" algn="ctr">
              <a:lnSpc>
                <a:spcPct val="120000"/>
              </a:lnSpc>
            </a:pP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使用</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YOLOv8</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进行船舶检测，每张图像的</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WYOLO = 79.1 G</a:t>
            </a:r>
            <a:r>
              <a:rPr lang="zh-CN" altLang="en-US" sz="1345" dirty="0">
                <a:solidFill>
                  <a:schemeClr val="tx1">
                    <a:lumMod val="75000"/>
                    <a:lumOff val="25000"/>
                  </a:schemeClr>
                </a:solidFill>
                <a:latin typeface="微软雅黑" panose="020B0503020204020204" pitchFamily="34" charset="-122"/>
                <a:ea typeface="微软雅黑" panose="020B0503020204020204" pitchFamily="34" charset="-122"/>
              </a:rPr>
              <a:t>浮点运算</a:t>
            </a:r>
            <a:r>
              <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rPr>
              <a:t>(</a:t>
            </a:r>
            <a:r>
              <a:rPr lang="en" altLang="zh-CN" sz="1345" dirty="0">
                <a:solidFill>
                  <a:schemeClr val="tx1">
                    <a:lumMod val="75000"/>
                    <a:lumOff val="25000"/>
                  </a:schemeClr>
                </a:solidFill>
                <a:latin typeface="微软雅黑" panose="020B0503020204020204" pitchFamily="34" charset="-122"/>
                <a:ea typeface="微软雅黑" panose="020B0503020204020204" pitchFamily="34" charset="-122"/>
              </a:rPr>
              <a:t>FLOPs)</a:t>
            </a:r>
            <a:r>
              <a:rPr lang="zh-CN" altLang="en" sz="1345"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345"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Freeform 6"/>
          <p:cNvSpPr/>
          <p:nvPr/>
        </p:nvSpPr>
        <p:spPr bwMode="auto">
          <a:xfrm>
            <a:off x="4007322" y="1927396"/>
            <a:ext cx="1867920" cy="1870259"/>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2" name="Freeform 7"/>
          <p:cNvSpPr/>
          <p:nvPr/>
        </p:nvSpPr>
        <p:spPr bwMode="auto">
          <a:xfrm>
            <a:off x="4007322" y="3891364"/>
            <a:ext cx="1867920" cy="1870259"/>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3" name="Freeform 8"/>
          <p:cNvSpPr/>
          <p:nvPr/>
        </p:nvSpPr>
        <p:spPr bwMode="auto">
          <a:xfrm>
            <a:off x="5970179" y="3891364"/>
            <a:ext cx="1867920" cy="1870259"/>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sp>
        <p:nvSpPr>
          <p:cNvPr id="44" name="Freeform 9"/>
          <p:cNvSpPr/>
          <p:nvPr/>
        </p:nvSpPr>
        <p:spPr bwMode="auto">
          <a:xfrm>
            <a:off x="5970179" y="1927396"/>
            <a:ext cx="1867920" cy="1870259"/>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endParaRPr>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图表&#10;&#10;描述已自动生成">
            <a:extLst>
              <a:ext uri="{FF2B5EF4-FFF2-40B4-BE49-F238E27FC236}">
                <a16:creationId xmlns:a16="http://schemas.microsoft.com/office/drawing/2014/main" id="{981C12BA-75DB-C731-6EB8-F1C42DA71C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2237" y="1894878"/>
            <a:ext cx="6535277" cy="3625631"/>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14:presetBounceEnd="40000">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14:bounceEnd="40000">
                                          <p:cBhvr additive="base">
                                            <p:cTn id="20" dur="500" fill="hold"/>
                                            <p:tgtEl>
                                              <p:spTgt spid="41"/>
                                            </p:tgtEl>
                                            <p:attrNameLst>
                                              <p:attrName>ppt_x</p:attrName>
                                            </p:attrNameLst>
                                          </p:cBhvr>
                                          <p:tavLst>
                                            <p:tav tm="0">
                                              <p:val>
                                                <p:strVal val="0-#ppt_w/2"/>
                                              </p:val>
                                            </p:tav>
                                            <p:tav tm="100000">
                                              <p:val>
                                                <p:strVal val="#ppt_x"/>
                                              </p:val>
                                            </p:tav>
                                          </p:tavLst>
                                        </p:anim>
                                        <p:anim calcmode="lin" valueType="num" p14:bounceEnd="40000">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14:presetBounceEnd="40000">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14:bounceEnd="40000">
                                          <p:cBhvr additive="base">
                                            <p:cTn id="24"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14:presetBounceEnd="40000">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14:bounceEnd="40000">
                                          <p:cBhvr additive="base">
                                            <p:cTn id="28" dur="500" fill="hold"/>
                                            <p:tgtEl>
                                              <p:spTgt spid="44"/>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14:presetBounceEnd="40000">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14:bounceEnd="40000">
                                          <p:cBhvr additive="base">
                                            <p:cTn id="32" dur="500" fill="hold"/>
                                            <p:tgtEl>
                                              <p:spTgt spid="42"/>
                                            </p:tgtEl>
                                            <p:attrNameLst>
                                              <p:attrName>ppt_x</p:attrName>
                                            </p:attrNameLst>
                                          </p:cBhvr>
                                          <p:tavLst>
                                            <p:tav tm="0">
                                              <p:val>
                                                <p:strVal val="0-#ppt_w/2"/>
                                              </p:val>
                                            </p:tav>
                                            <p:tav tm="100000">
                                              <p:val>
                                                <p:strVal val="#ppt_x"/>
                                              </p:val>
                                            </p:tav>
                                          </p:tavLst>
                                        </p:anim>
                                        <p:anim calcmode="lin" valueType="num" p14:bounceEnd="40000">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2000"/>
                                </p:stCondLst>
                                <p:childTnLst>
                                  <p:par>
                                    <p:cTn id="52" presetID="2" presetClass="entr" presetSubtype="6"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additive="base">
                                            <p:cTn id="54" dur="500" fill="hold"/>
                                            <p:tgtEl>
                                              <p:spTgt spid="39"/>
                                            </p:tgtEl>
                                            <p:attrNameLst>
                                              <p:attrName>ppt_x</p:attrName>
                                            </p:attrNameLst>
                                          </p:cBhvr>
                                          <p:tavLst>
                                            <p:tav tm="0">
                                              <p:val>
                                                <p:strVal val="1+#ppt_w/2"/>
                                              </p:val>
                                            </p:tav>
                                            <p:tav tm="100000">
                                              <p:val>
                                                <p:strVal val="#ppt_x"/>
                                              </p:val>
                                            </p:tav>
                                          </p:tavLst>
                                        </p:anim>
                                        <p:anim calcmode="lin" valueType="num">
                                          <p:cBhvr additive="base">
                                            <p:cTn id="55" dur="500" fill="hold"/>
                                            <p:tgtEl>
                                              <p:spTgt spid="39"/>
                                            </p:tgtEl>
                                            <p:attrNameLst>
                                              <p:attrName>ppt_y</p:attrName>
                                            </p:attrNameLst>
                                          </p:cBhvr>
                                          <p:tavLst>
                                            <p:tav tm="0">
                                              <p:val>
                                                <p:strVal val="1+#ppt_h/2"/>
                                              </p:val>
                                            </p:tav>
                                            <p:tav tm="100000">
                                              <p:val>
                                                <p:strVal val="#ppt_y"/>
                                              </p:val>
                                            </p:tav>
                                          </p:tavLst>
                                        </p:anim>
                                      </p:childTnLst>
                                    </p:cTn>
                                  </p:par>
                                  <p:par>
                                    <p:cTn id="56" presetID="2" presetClass="entr" presetSubtype="6"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additive="base">
                                            <p:cTn id="58" dur="500" fill="hold"/>
                                            <p:tgtEl>
                                              <p:spTgt spid="37"/>
                                            </p:tgtEl>
                                            <p:attrNameLst>
                                              <p:attrName>ppt_x</p:attrName>
                                            </p:attrNameLst>
                                          </p:cBhvr>
                                          <p:tavLst>
                                            <p:tav tm="0">
                                              <p:val>
                                                <p:strVal val="1+#ppt_w/2"/>
                                              </p:val>
                                            </p:tav>
                                            <p:tav tm="100000">
                                              <p:val>
                                                <p:strVal val="#ppt_x"/>
                                              </p:val>
                                            </p:tav>
                                          </p:tavLst>
                                        </p:anim>
                                        <p:anim calcmode="lin" valueType="num">
                                          <p:cBhvr additive="base">
                                            <p:cTn id="59" dur="500" fill="hold"/>
                                            <p:tgtEl>
                                              <p:spTgt spid="37"/>
                                            </p:tgtEl>
                                            <p:attrNameLst>
                                              <p:attrName>ppt_y</p:attrName>
                                            </p:attrNameLst>
                                          </p:cBhvr>
                                          <p:tavLst>
                                            <p:tav tm="0">
                                              <p:val>
                                                <p:strVal val="1+#ppt_h/2"/>
                                              </p:val>
                                            </p:tav>
                                            <p:tav tm="100000">
                                              <p:val>
                                                <p:strVal val="#ppt_y"/>
                                              </p:val>
                                            </p:tav>
                                          </p:tavLst>
                                        </p:anim>
                                      </p:childTnLst>
                                    </p:cTn>
                                  </p:par>
                                  <p:par>
                                    <p:cTn id="60" presetID="2" presetClass="entr" presetSubtype="12"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0-#ppt_w/2"/>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par>
                                    <p:cTn id="64" presetID="2" presetClass="entr" presetSubtype="12"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 calcmode="lin" valueType="num">
                                          <p:cBhvr additive="base">
                                            <p:cTn id="66" dur="500" fill="hold"/>
                                            <p:tgtEl>
                                              <p:spTgt spid="32"/>
                                            </p:tgtEl>
                                            <p:attrNameLst>
                                              <p:attrName>ppt_x</p:attrName>
                                            </p:attrNameLst>
                                          </p:cBhvr>
                                          <p:tavLst>
                                            <p:tav tm="0">
                                              <p:val>
                                                <p:strVal val="0-#ppt_w/2"/>
                                              </p:val>
                                            </p:tav>
                                            <p:tav tm="100000">
                                              <p:val>
                                                <p:strVal val="#ppt_x"/>
                                              </p:val>
                                            </p:tav>
                                          </p:tavLst>
                                        </p:anim>
                                        <p:anim calcmode="lin" valueType="num">
                                          <p:cBhvr additive="base">
                                            <p:cTn id="67" dur="500" fill="hold"/>
                                            <p:tgtEl>
                                              <p:spTgt spid="32"/>
                                            </p:tgtEl>
                                            <p:attrNameLst>
                                              <p:attrName>ppt_y</p:attrName>
                                            </p:attrNameLst>
                                          </p:cBhvr>
                                          <p:tavLst>
                                            <p:tav tm="0">
                                              <p:val>
                                                <p:strVal val="1+#ppt_h/2"/>
                                              </p:val>
                                            </p:tav>
                                            <p:tav tm="100000">
                                              <p:val>
                                                <p:strVal val="#ppt_y"/>
                                              </p:val>
                                            </p:tav>
                                          </p:tavLst>
                                        </p:anim>
                                      </p:childTnLst>
                                    </p:cTn>
                                  </p:par>
                                </p:childTnLst>
                              </p:cTn>
                            </p:par>
                            <p:par>
                              <p:cTn id="68" fill="hold">
                                <p:stCondLst>
                                  <p:cond delay="2500"/>
                                </p:stCondLst>
                                <p:childTnLst>
                                  <p:par>
                                    <p:cTn id="69" presetID="22" presetClass="entr" presetSubtype="1"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Effect transition="in" filter="wipe(up)">
                                          <p:cBhvr>
                                            <p:cTn id="71" dur="500"/>
                                            <p:tgtEl>
                                              <p:spTgt spid="40"/>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31"/>
                                            </p:tgtEl>
                                            <p:attrNameLst>
                                              <p:attrName>style.visibility</p:attrName>
                                            </p:attrNameLst>
                                          </p:cBhvr>
                                          <p:to>
                                            <p:strVal val="visible"/>
                                          </p:to>
                                        </p:set>
                                        <p:animEffect transition="in" filter="wipe(up)">
                                          <p:cBhvr>
                                            <p:cTn id="74" dur="500"/>
                                            <p:tgtEl>
                                              <p:spTgt spid="31"/>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36"/>
                                            </p:tgtEl>
                                            <p:attrNameLst>
                                              <p:attrName>style.visibility</p:attrName>
                                            </p:attrNameLst>
                                          </p:cBhvr>
                                          <p:to>
                                            <p:strVal val="visible"/>
                                          </p:to>
                                        </p:set>
                                        <p:animEffect transition="in" filter="wipe(up)">
                                          <p:cBhvr>
                                            <p:cTn id="77" dur="500"/>
                                            <p:tgtEl>
                                              <p:spTgt spid="36"/>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wipe(up)">
                                          <p:cBhvr>
                                            <p:cTn id="80" dur="500"/>
                                            <p:tgtEl>
                                              <p:spTgt spid="38"/>
                                            </p:tgtEl>
                                          </p:cBhvr>
                                        </p:animEffec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9" fill="hold" grpId="0"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additive="base">
                                            <p:cTn id="20" dur="500" fill="hold"/>
                                            <p:tgtEl>
                                              <p:spTgt spid="41"/>
                                            </p:tgtEl>
                                            <p:attrNameLst>
                                              <p:attrName>ppt_x</p:attrName>
                                            </p:attrNameLst>
                                          </p:cBhvr>
                                          <p:tavLst>
                                            <p:tav tm="0">
                                              <p:val>
                                                <p:strVal val="0-#ppt_w/2"/>
                                              </p:val>
                                            </p:tav>
                                            <p:tav tm="100000">
                                              <p:val>
                                                <p:strVal val="#ppt_x"/>
                                              </p:val>
                                            </p:tav>
                                          </p:tavLst>
                                        </p:anim>
                                        <p:anim calcmode="lin" valueType="num">
                                          <p:cBhvr additive="base">
                                            <p:cTn id="21" dur="500" fill="hold"/>
                                            <p:tgtEl>
                                              <p:spTgt spid="41"/>
                                            </p:tgtEl>
                                            <p:attrNameLst>
                                              <p:attrName>ppt_y</p:attrName>
                                            </p:attrNameLst>
                                          </p:cBhvr>
                                          <p:tavLst>
                                            <p:tav tm="0">
                                              <p:val>
                                                <p:strVal val="0-#ppt_h/2"/>
                                              </p:val>
                                            </p:tav>
                                            <p:tav tm="100000">
                                              <p:val>
                                                <p:strVal val="#ppt_y"/>
                                              </p:val>
                                            </p:tav>
                                          </p:tavLst>
                                        </p:anim>
                                      </p:childTnLst>
                                    </p:cTn>
                                  </p:par>
                                  <p:par>
                                    <p:cTn id="22" presetID="2" presetClass="entr" presetSubtype="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additive="base">
                                            <p:cTn id="24" dur="500" fill="hold"/>
                                            <p:tgtEl>
                                              <p:spTgt spid="43"/>
                                            </p:tgtEl>
                                            <p:attrNameLst>
                                              <p:attrName>ppt_x</p:attrName>
                                            </p:attrNameLst>
                                          </p:cBhvr>
                                          <p:tavLst>
                                            <p:tav tm="0">
                                              <p:val>
                                                <p:strVal val="1+#ppt_w/2"/>
                                              </p:val>
                                            </p:tav>
                                            <p:tav tm="100000">
                                              <p:val>
                                                <p:strVal val="#ppt_x"/>
                                              </p:val>
                                            </p:tav>
                                          </p:tavLst>
                                        </p:anim>
                                        <p:anim calcmode="lin" valueType="num">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3"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1+#ppt_w/2"/>
                                              </p:val>
                                            </p:tav>
                                            <p:tav tm="100000">
                                              <p:val>
                                                <p:strVal val="#ppt_x"/>
                                              </p:val>
                                            </p:tav>
                                          </p:tavLst>
                                        </p:anim>
                                        <p:anim calcmode="lin" valueType="num">
                                          <p:cBhvr additive="base">
                                            <p:cTn id="29" dur="500" fill="hold"/>
                                            <p:tgtEl>
                                              <p:spTgt spid="44"/>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500" fill="hold"/>
                                            <p:tgtEl>
                                              <p:spTgt spid="42"/>
                                            </p:tgtEl>
                                            <p:attrNameLst>
                                              <p:attrName>ppt_x</p:attrName>
                                            </p:attrNameLst>
                                          </p:cBhvr>
                                          <p:tavLst>
                                            <p:tav tm="0">
                                              <p:val>
                                                <p:strVal val="0-#ppt_w/2"/>
                                              </p:val>
                                            </p:tav>
                                            <p:tav tm="100000">
                                              <p:val>
                                                <p:strVal val="#ppt_x"/>
                                              </p:val>
                                            </p:tav>
                                          </p:tavLst>
                                        </p:anim>
                                        <p:anim calcmode="lin" valueType="num">
                                          <p:cBhvr additive="base">
                                            <p:cTn id="33" dur="500" fill="hold"/>
                                            <p:tgtEl>
                                              <p:spTgt spid="4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49" presetClass="path" presetSubtype="0" accel="50000" decel="50000" fill="hold" grpId="1" nodeType="withEffect">
                                      <p:stCondLst>
                                        <p:cond delay="0"/>
                                      </p:stCondLst>
                                      <p:childTnLst>
                                        <p:animMotion origin="layout" path="M -2.70833E-6 -7.40741E-7 L 0.06407 0.09699 " pathEditMode="relative" rAng="0" ptsTypes="AA">
                                          <p:cBhvr>
                                            <p:cTn id="38" dur="500" spd="-100000" fill="hold"/>
                                            <p:tgtEl>
                                              <p:spTgt spid="19"/>
                                            </p:tgtEl>
                                            <p:attrNameLst>
                                              <p:attrName>ppt_x</p:attrName>
                                              <p:attrName>ppt_y</p:attrName>
                                            </p:attrNameLst>
                                          </p:cBhvr>
                                          <p:rCtr x="3203" y="4838"/>
                                        </p:animMotion>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49" presetClass="path" presetSubtype="0" accel="50000" decel="50000" fill="hold" grpId="1" nodeType="withEffect">
                                      <p:stCondLst>
                                        <p:cond delay="0"/>
                                      </p:stCondLst>
                                      <p:childTnLst>
                                        <p:animMotion origin="layout" path="M 2.91667E-6 -7.40741E-7 L -0.05951 0.09699 " pathEditMode="relative" rAng="0" ptsTypes="AA">
                                          <p:cBhvr>
                                            <p:cTn id="42" dur="500" spd="-100000" fill="hold"/>
                                            <p:tgtEl>
                                              <p:spTgt spid="18"/>
                                            </p:tgtEl>
                                            <p:attrNameLst>
                                              <p:attrName>ppt_x</p:attrName>
                                              <p:attrName>ppt_y</p:attrName>
                                            </p:attrNameLst>
                                          </p:cBhvr>
                                          <p:rCtr x="-2982" y="4838"/>
                                        </p:animMotion>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49" presetClass="path" presetSubtype="0" accel="50000" decel="50000" fill="hold" grpId="1" nodeType="withEffect">
                                      <p:stCondLst>
                                        <p:cond delay="0"/>
                                      </p:stCondLst>
                                      <p:childTnLst>
                                        <p:animMotion origin="layout" path="M 4.79167E-6 2.96296E-6 L -0.05808 -0.08542 " pathEditMode="relative" rAng="0" ptsTypes="AA">
                                          <p:cBhvr>
                                            <p:cTn id="46" dur="500" spd="-100000" fill="hold"/>
                                            <p:tgtEl>
                                              <p:spTgt spid="21"/>
                                            </p:tgtEl>
                                            <p:attrNameLst>
                                              <p:attrName>ppt_x</p:attrName>
                                              <p:attrName>ppt_y</p:attrName>
                                            </p:attrNameLst>
                                          </p:cBhvr>
                                          <p:rCtr x="-2904" y="-4282"/>
                                        </p:animMotion>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49" presetClass="path" presetSubtype="0" accel="50000" decel="50000" fill="hold" grpId="1" nodeType="withEffect">
                                      <p:stCondLst>
                                        <p:cond delay="0"/>
                                      </p:stCondLst>
                                      <p:childTnLst>
                                        <p:animMotion origin="layout" path="M -4.79167E-6 2.96296E-6 L 0.06264 -0.08542 " pathEditMode="relative" rAng="0" ptsTypes="AA">
                                          <p:cBhvr>
                                            <p:cTn id="50" dur="500" spd="-100000" fill="hold"/>
                                            <p:tgtEl>
                                              <p:spTgt spid="20"/>
                                            </p:tgtEl>
                                            <p:attrNameLst>
                                              <p:attrName>ppt_x</p:attrName>
                                              <p:attrName>ppt_y</p:attrName>
                                            </p:attrNameLst>
                                          </p:cBhvr>
                                          <p:rCtr x="3125" y="-4282"/>
                                        </p:animMotion>
                                      </p:childTnLst>
                                    </p:cTn>
                                  </p:par>
                                </p:childTnLst>
                              </p:cTn>
                            </p:par>
                            <p:par>
                              <p:cTn id="51" fill="hold">
                                <p:stCondLst>
                                  <p:cond delay="2000"/>
                                </p:stCondLst>
                                <p:childTnLst>
                                  <p:par>
                                    <p:cTn id="52" presetID="2" presetClass="entr" presetSubtype="6"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additive="base">
                                            <p:cTn id="54" dur="500" fill="hold"/>
                                            <p:tgtEl>
                                              <p:spTgt spid="39"/>
                                            </p:tgtEl>
                                            <p:attrNameLst>
                                              <p:attrName>ppt_x</p:attrName>
                                            </p:attrNameLst>
                                          </p:cBhvr>
                                          <p:tavLst>
                                            <p:tav tm="0">
                                              <p:val>
                                                <p:strVal val="1+#ppt_w/2"/>
                                              </p:val>
                                            </p:tav>
                                            <p:tav tm="100000">
                                              <p:val>
                                                <p:strVal val="#ppt_x"/>
                                              </p:val>
                                            </p:tav>
                                          </p:tavLst>
                                        </p:anim>
                                        <p:anim calcmode="lin" valueType="num">
                                          <p:cBhvr additive="base">
                                            <p:cTn id="55" dur="500" fill="hold"/>
                                            <p:tgtEl>
                                              <p:spTgt spid="39"/>
                                            </p:tgtEl>
                                            <p:attrNameLst>
                                              <p:attrName>ppt_y</p:attrName>
                                            </p:attrNameLst>
                                          </p:cBhvr>
                                          <p:tavLst>
                                            <p:tav tm="0">
                                              <p:val>
                                                <p:strVal val="1+#ppt_h/2"/>
                                              </p:val>
                                            </p:tav>
                                            <p:tav tm="100000">
                                              <p:val>
                                                <p:strVal val="#ppt_y"/>
                                              </p:val>
                                            </p:tav>
                                          </p:tavLst>
                                        </p:anim>
                                      </p:childTnLst>
                                    </p:cTn>
                                  </p:par>
                                  <p:par>
                                    <p:cTn id="56" presetID="2" presetClass="entr" presetSubtype="6"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additive="base">
                                            <p:cTn id="58" dur="500" fill="hold"/>
                                            <p:tgtEl>
                                              <p:spTgt spid="37"/>
                                            </p:tgtEl>
                                            <p:attrNameLst>
                                              <p:attrName>ppt_x</p:attrName>
                                            </p:attrNameLst>
                                          </p:cBhvr>
                                          <p:tavLst>
                                            <p:tav tm="0">
                                              <p:val>
                                                <p:strVal val="1+#ppt_w/2"/>
                                              </p:val>
                                            </p:tav>
                                            <p:tav tm="100000">
                                              <p:val>
                                                <p:strVal val="#ppt_x"/>
                                              </p:val>
                                            </p:tav>
                                          </p:tavLst>
                                        </p:anim>
                                        <p:anim calcmode="lin" valueType="num">
                                          <p:cBhvr additive="base">
                                            <p:cTn id="59" dur="500" fill="hold"/>
                                            <p:tgtEl>
                                              <p:spTgt spid="37"/>
                                            </p:tgtEl>
                                            <p:attrNameLst>
                                              <p:attrName>ppt_y</p:attrName>
                                            </p:attrNameLst>
                                          </p:cBhvr>
                                          <p:tavLst>
                                            <p:tav tm="0">
                                              <p:val>
                                                <p:strVal val="1+#ppt_h/2"/>
                                              </p:val>
                                            </p:tav>
                                            <p:tav tm="100000">
                                              <p:val>
                                                <p:strVal val="#ppt_y"/>
                                              </p:val>
                                            </p:tav>
                                          </p:tavLst>
                                        </p:anim>
                                      </p:childTnLst>
                                    </p:cTn>
                                  </p:par>
                                  <p:par>
                                    <p:cTn id="60" presetID="2" presetClass="entr" presetSubtype="12"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0-#ppt_w/2"/>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par>
                                    <p:cTn id="64" presetID="2" presetClass="entr" presetSubtype="12"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 calcmode="lin" valueType="num">
                                          <p:cBhvr additive="base">
                                            <p:cTn id="66" dur="500" fill="hold"/>
                                            <p:tgtEl>
                                              <p:spTgt spid="32"/>
                                            </p:tgtEl>
                                            <p:attrNameLst>
                                              <p:attrName>ppt_x</p:attrName>
                                            </p:attrNameLst>
                                          </p:cBhvr>
                                          <p:tavLst>
                                            <p:tav tm="0">
                                              <p:val>
                                                <p:strVal val="0-#ppt_w/2"/>
                                              </p:val>
                                            </p:tav>
                                            <p:tav tm="100000">
                                              <p:val>
                                                <p:strVal val="#ppt_x"/>
                                              </p:val>
                                            </p:tav>
                                          </p:tavLst>
                                        </p:anim>
                                        <p:anim calcmode="lin" valueType="num">
                                          <p:cBhvr additive="base">
                                            <p:cTn id="67" dur="500" fill="hold"/>
                                            <p:tgtEl>
                                              <p:spTgt spid="32"/>
                                            </p:tgtEl>
                                            <p:attrNameLst>
                                              <p:attrName>ppt_y</p:attrName>
                                            </p:attrNameLst>
                                          </p:cBhvr>
                                          <p:tavLst>
                                            <p:tav tm="0">
                                              <p:val>
                                                <p:strVal val="1+#ppt_h/2"/>
                                              </p:val>
                                            </p:tav>
                                            <p:tav tm="100000">
                                              <p:val>
                                                <p:strVal val="#ppt_y"/>
                                              </p:val>
                                            </p:tav>
                                          </p:tavLst>
                                        </p:anim>
                                      </p:childTnLst>
                                    </p:cTn>
                                  </p:par>
                                </p:childTnLst>
                              </p:cTn>
                            </p:par>
                            <p:par>
                              <p:cTn id="68" fill="hold">
                                <p:stCondLst>
                                  <p:cond delay="2500"/>
                                </p:stCondLst>
                                <p:childTnLst>
                                  <p:par>
                                    <p:cTn id="69" presetID="22" presetClass="entr" presetSubtype="1"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Effect transition="in" filter="wipe(up)">
                                          <p:cBhvr>
                                            <p:cTn id="71" dur="500"/>
                                            <p:tgtEl>
                                              <p:spTgt spid="40"/>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31"/>
                                            </p:tgtEl>
                                            <p:attrNameLst>
                                              <p:attrName>style.visibility</p:attrName>
                                            </p:attrNameLst>
                                          </p:cBhvr>
                                          <p:to>
                                            <p:strVal val="visible"/>
                                          </p:to>
                                        </p:set>
                                        <p:animEffect transition="in" filter="wipe(up)">
                                          <p:cBhvr>
                                            <p:cTn id="74" dur="500"/>
                                            <p:tgtEl>
                                              <p:spTgt spid="31"/>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36"/>
                                            </p:tgtEl>
                                            <p:attrNameLst>
                                              <p:attrName>style.visibility</p:attrName>
                                            </p:attrNameLst>
                                          </p:cBhvr>
                                          <p:to>
                                            <p:strVal val="visible"/>
                                          </p:to>
                                        </p:set>
                                        <p:animEffect transition="in" filter="wipe(up)">
                                          <p:cBhvr>
                                            <p:cTn id="77" dur="500"/>
                                            <p:tgtEl>
                                              <p:spTgt spid="36"/>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wipe(up)">
                                          <p:cBhvr>
                                            <p:cTn id="80" dur="500"/>
                                            <p:tgtEl>
                                              <p:spTgt spid="38"/>
                                            </p:tgtEl>
                                          </p:cBhvr>
                                        </p:animEffec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18" grpId="0" animBg="1"/>
          <p:bldP spid="18" grpId="1" animBg="1"/>
          <p:bldP spid="19" grpId="0" animBg="1"/>
          <p:bldP spid="19" grpId="1" animBg="1"/>
          <p:bldP spid="20" grpId="0" animBg="1"/>
          <p:bldP spid="20" grpId="1" animBg="1"/>
          <p:bldP spid="21" grpId="0" animBg="1"/>
          <p:bldP spid="21" grpId="1" animBg="1"/>
          <p:bldP spid="25" grpId="0"/>
          <p:bldP spid="31" grpId="0"/>
          <p:bldP spid="32" grpId="0"/>
          <p:bldP spid="36" grpId="0"/>
          <p:bldP spid="37" grpId="0"/>
          <p:bldP spid="38" grpId="0"/>
          <p:bldP spid="39" grpId="0"/>
          <p:bldP spid="40" grpId="0"/>
          <p:bldP spid="41" grpId="0" animBg="1"/>
          <p:bldP spid="42" grpId="0" animBg="1"/>
          <p:bldP spid="43" grpId="0" animBg="1"/>
          <p:bldP spid="44"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论文总结</a:t>
            </a: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Part.05</a:t>
            </a:r>
          </a:p>
        </p:txBody>
      </p:sp>
      <p:pic>
        <p:nvPicPr>
          <p:cNvPr id="18" name="图片 17"/>
          <p:cNvPicPr>
            <a:picLocks noChangeAspect="1"/>
          </p:cNvPicPr>
          <p:nvPr/>
        </p:nvPicPr>
        <p:blipFill rotWithShape="1">
          <a:blip r:embed="rId4">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extLst>
      <p:ext uri="{BB962C8B-B14F-4D97-AF65-F5344CB8AC3E}">
        <p14:creationId xmlns:p14="http://schemas.microsoft.com/office/powerpoint/2010/main" val="43699423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14:presetBounceEnd="40000">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14:bounceEnd="40000">
                                          <p:cBhvr additive="base">
                                            <p:cTn id="13"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strVal val="#ppt_w+.3"/>
                                              </p:val>
                                            </p:tav>
                                            <p:tav tm="100000">
                                              <p:val>
                                                <p:strVal val="#ppt_w"/>
                                              </p:val>
                                            </p:tav>
                                          </p:tavLst>
                                        </p:anim>
                                        <p:anim calcmode="lin" valueType="num">
                                          <p:cBhvr>
                                            <p:cTn id="8" dur="1000" fill="hold"/>
                                            <p:tgtEl>
                                              <p:spTgt spid="9"/>
                                            </p:tgtEl>
                                            <p:attrNameLst>
                                              <p:attrName>ppt_h</p:attrName>
                                            </p:attrNameLst>
                                          </p:cBhvr>
                                          <p:tavLst>
                                            <p:tav tm="0">
                                              <p:val>
                                                <p:strVal val="#ppt_h"/>
                                              </p:val>
                                            </p:tav>
                                            <p:tav tm="100000">
                                              <p:val>
                                                <p:strVal val="#ppt_h"/>
                                              </p:val>
                                            </p:tav>
                                          </p:tavLst>
                                        </p:anim>
                                        <p:animEffect transition="in" filter="fade">
                                          <p:cBhvr>
                                            <p:cTn id="9" dur="1000"/>
                                            <p:tgtEl>
                                              <p:spTgt spid="9"/>
                                            </p:tgtEl>
                                          </p:cBhvr>
                                        </p:animEffect>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750" fill="hold"/>
                                            <p:tgtEl>
                                              <p:spTgt spid="13"/>
                                            </p:tgtEl>
                                            <p:attrNameLst>
                                              <p:attrName>ppt_x</p:attrName>
                                            </p:attrNameLst>
                                          </p:cBhvr>
                                          <p:tavLst>
                                            <p:tav tm="0">
                                              <p:val>
                                                <p:strVal val="#ppt_x"/>
                                              </p:val>
                                            </p:tav>
                                            <p:tav tm="100000">
                                              <p:val>
                                                <p:strVal val="#ppt_x"/>
                                              </p:val>
                                            </p:tav>
                                          </p:tavLst>
                                        </p:anim>
                                        <p:anim calcmode="lin" valueType="num">
                                          <p:cBhvr additive="base">
                                            <p:cTn id="14" dur="75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53" presetClass="entr" presetSubtype="16"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2" presetClass="entr" presetSubtype="8" decel="5330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0-#ppt_w/2"/>
                                              </p:val>
                                            </p:tav>
                                            <p:tav tm="100000">
                                              <p:val>
                                                <p:strVal val="#ppt_x"/>
                                              </p:val>
                                            </p:tav>
                                          </p:tavLst>
                                        </p:anim>
                                        <p:anim calcmode="lin" valueType="num">
                                          <p:cBhvr additive="base">
                                            <p:cTn id="24" dur="7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6"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研究思路</a:t>
            </a:r>
          </a:p>
        </p:txBody>
      </p:sp>
      <p:sp>
        <p:nvSpPr>
          <p:cNvPr id="28" name="TextBox 9"/>
          <p:cNvSpPr txBox="1"/>
          <p:nvPr/>
        </p:nvSpPr>
        <p:spPr>
          <a:xfrm>
            <a:off x="67785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关键技术难点</a:t>
            </a: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研究成果</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343245"/>
            <a:ext cx="7502214" cy="584775"/>
            <a:chOff x="4910249" y="2540832"/>
            <a:chExt cx="4978426" cy="438581"/>
          </a:xfrm>
        </p:grpSpPr>
        <p:sp>
          <p:nvSpPr>
            <p:cNvPr id="23" name="矩形 22"/>
            <p:cNvSpPr/>
            <p:nvPr/>
          </p:nvSpPr>
          <p:spPr>
            <a:xfrm>
              <a:off x="5286000" y="2540832"/>
              <a:ext cx="4602675" cy="438581"/>
            </a:xfrm>
            <a:prstGeom prst="rect">
              <a:avLst/>
            </a:prstGeom>
          </p:spPr>
          <p:txBody>
            <a:bodyPr wrap="square">
              <a:spAutoFit/>
            </a:bodyPr>
            <a:lstStyle/>
            <a:p>
              <a:r>
                <a:rPr lang="zh-CN" altLang="en-US" sz="1600" dirty="0"/>
                <a:t>将语义通信与近地轨道卫星星座提供的边缘计算能力结合起来支持实时目标定位和检测的潜力。</a:t>
              </a:r>
            </a:p>
          </p:txBody>
        </p:sp>
        <p:sp>
          <p:nvSpPr>
            <p:cNvPr id="25" name="矩形 24"/>
            <p:cNvSpPr/>
            <p:nvPr/>
          </p:nvSpPr>
          <p:spPr>
            <a:xfrm>
              <a:off x="4910249" y="2570667"/>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256299"/>
            <a:ext cx="7606260" cy="792205"/>
            <a:chOff x="4910249" y="3241174"/>
            <a:chExt cx="5704695" cy="594153"/>
          </a:xfrm>
        </p:grpSpPr>
        <p:sp>
          <p:nvSpPr>
            <p:cNvPr id="32" name="文本框 31"/>
            <p:cNvSpPr txBox="1"/>
            <p:nvPr/>
          </p:nvSpPr>
          <p:spPr>
            <a:xfrm>
              <a:off x="5346848" y="3241174"/>
              <a:ext cx="5268096" cy="594153"/>
            </a:xfrm>
            <a:prstGeom prst="rect">
              <a:avLst/>
            </a:prstGeom>
            <a:noFill/>
          </p:spPr>
          <p:txBody>
            <a:bodyPr wrap="square" rtlCol="0">
              <a:spAutoFit/>
            </a:bodyPr>
            <a:lstStyle/>
            <a:p>
              <a:pPr>
                <a:lnSpc>
                  <a:spcPct val="150000"/>
                </a:lnSpc>
              </a:pPr>
              <a:r>
                <a:rPr lang="zh-CN" altLang="en-US" sz="1600" dirty="0"/>
                <a:t>语义通信和边缘计算加速了对象识别和预测，并在不损害性能的情况下最大限度地减少了拥塞链路上的数据传输。</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4376783"/>
            <a:ext cx="7606260" cy="490781"/>
            <a:chOff x="4910249" y="4085233"/>
            <a:chExt cx="5704695" cy="368085"/>
          </a:xfrm>
        </p:grpSpPr>
        <p:sp>
          <p:nvSpPr>
            <p:cNvPr id="38" name="文本框 37"/>
            <p:cNvSpPr txBox="1"/>
            <p:nvPr/>
          </p:nvSpPr>
          <p:spPr>
            <a:xfrm>
              <a:off x="5346848" y="4085233"/>
              <a:ext cx="5268096" cy="313596"/>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知识库的构建需要频繁的星地通信开销。</a:t>
              </a:r>
            </a:p>
          </p:txBody>
        </p:sp>
        <p:sp>
          <p:nvSpPr>
            <p:cNvPr id="39" name="矩形 38"/>
            <p:cNvSpPr/>
            <p:nvPr/>
          </p:nvSpPr>
          <p:spPr>
            <a:xfrm>
              <a:off x="4910249" y="4085990"/>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3537989" y="5369707"/>
            <a:ext cx="7590363" cy="493723"/>
            <a:chOff x="4910249" y="4083026"/>
            <a:chExt cx="5692772" cy="370292"/>
          </a:xfrm>
        </p:grpSpPr>
        <p:sp>
          <p:nvSpPr>
            <p:cNvPr id="41" name="文本框 40"/>
            <p:cNvSpPr txBox="1"/>
            <p:nvPr/>
          </p:nvSpPr>
          <p:spPr>
            <a:xfrm>
              <a:off x="5334925" y="4083026"/>
              <a:ext cx="5268096" cy="313596"/>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目前的星地架构难以满足多请求的实时性目标导向任务。</a:t>
              </a:r>
            </a:p>
          </p:txBody>
        </p:sp>
        <p:sp>
          <p:nvSpPr>
            <p:cNvPr id="42" name="矩形 41"/>
            <p:cNvSpPr/>
            <p:nvPr/>
          </p:nvSpPr>
          <p:spPr>
            <a:xfrm>
              <a:off x="4910249" y="4085990"/>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extLst>
      <p:ext uri="{BB962C8B-B14F-4D97-AF65-F5344CB8AC3E}">
        <p14:creationId xmlns:p14="http://schemas.microsoft.com/office/powerpoint/2010/main" val="2900005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2" presetClass="entr" presetSubtype="4" decel="53300" fill="hold" grpId="0"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750" fill="hold"/>
                                        <p:tgtEl>
                                          <p:spTgt spid="43"/>
                                        </p:tgtEl>
                                        <p:attrNameLst>
                                          <p:attrName>ppt_x</p:attrName>
                                        </p:attrNameLst>
                                      </p:cBhvr>
                                      <p:tavLst>
                                        <p:tav tm="0">
                                          <p:val>
                                            <p:strVal val="#ppt_x"/>
                                          </p:val>
                                        </p:tav>
                                        <p:tav tm="100000">
                                          <p:val>
                                            <p:strVal val="#ppt_x"/>
                                          </p:val>
                                        </p:tav>
                                      </p:tavLst>
                                    </p:anim>
                                    <p:anim calcmode="lin" valueType="num">
                                      <p:cBhvr additive="base">
                                        <p:cTn id="21" dur="750" fill="hold"/>
                                        <p:tgtEl>
                                          <p:spTgt spid="4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1000" fill="hold"/>
                                        <p:tgtEl>
                                          <p:spTgt spid="31"/>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42" presetClass="entr" presetSubtype="0"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1000"/>
                                        <p:tgtEl>
                                          <p:spTgt spid="37"/>
                                        </p:tgtEl>
                                      </p:cBhvr>
                                    </p:animEffect>
                                    <p:anim calcmode="lin" valueType="num">
                                      <p:cBhvr>
                                        <p:cTn id="44" dur="1000" fill="hold"/>
                                        <p:tgtEl>
                                          <p:spTgt spid="37"/>
                                        </p:tgtEl>
                                        <p:attrNameLst>
                                          <p:attrName>ppt_x</p:attrName>
                                        </p:attrNameLst>
                                      </p:cBhvr>
                                      <p:tavLst>
                                        <p:tav tm="0">
                                          <p:val>
                                            <p:strVal val="#ppt_x"/>
                                          </p:val>
                                        </p:tav>
                                        <p:tav tm="100000">
                                          <p:val>
                                            <p:strVal val="#ppt_x"/>
                                          </p:val>
                                        </p:tav>
                                      </p:tavLst>
                                    </p:anim>
                                    <p:anim calcmode="lin" valueType="num">
                                      <p:cBhvr>
                                        <p:cTn id="45" dur="1000" fill="hold"/>
                                        <p:tgtEl>
                                          <p:spTgt spid="37"/>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42" presetClass="entr" presetSubtype="0"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1000"/>
                                        <p:tgtEl>
                                          <p:spTgt spid="40"/>
                                        </p:tgtEl>
                                      </p:cBhvr>
                                    </p:animEffect>
                                    <p:anim calcmode="lin" valueType="num">
                                      <p:cBhvr>
                                        <p:cTn id="50" dur="1000" fill="hold"/>
                                        <p:tgtEl>
                                          <p:spTgt spid="40"/>
                                        </p:tgtEl>
                                        <p:attrNameLst>
                                          <p:attrName>ppt_x</p:attrName>
                                        </p:attrNameLst>
                                      </p:cBhvr>
                                      <p:tavLst>
                                        <p:tav tm="0">
                                          <p:val>
                                            <p:strVal val="#ppt_x"/>
                                          </p:val>
                                        </p:tav>
                                        <p:tav tm="100000">
                                          <p:val>
                                            <p:strVal val="#ppt_x"/>
                                          </p:val>
                                        </p:tav>
                                      </p:tavLst>
                                    </p:anim>
                                    <p:anim calcmode="lin" valueType="num">
                                      <p:cBhvr>
                                        <p:cTn id="51"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5" grpId="0"/>
      <p:bldP spid="20" grpId="0" animBg="1"/>
      <p:bldP spid="4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743653" y="3119533"/>
            <a:ext cx="215084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strVal val="#ppt_w+.3"/>
                                          </p:val>
                                        </p:tav>
                                        <p:tav tm="100000">
                                          <p:val>
                                            <p:strVal val="#ppt_w"/>
                                          </p:val>
                                        </p:tav>
                                      </p:tavLst>
                                    </p:anim>
                                    <p:anim calcmode="lin" valueType="num">
                                      <p:cBhvr>
                                        <p:cTn id="8" dur="1000" fill="hold"/>
                                        <p:tgtEl>
                                          <p:spTgt spid="18"/>
                                        </p:tgtEl>
                                        <p:attrNameLst>
                                          <p:attrName>ppt_h</p:attrName>
                                        </p:attrNameLst>
                                      </p:cBhvr>
                                      <p:tavLst>
                                        <p:tav tm="0">
                                          <p:val>
                                            <p:strVal val="#ppt_h"/>
                                          </p:val>
                                        </p:tav>
                                        <p:tav tm="100000">
                                          <p:val>
                                            <p:strVal val="#ppt_h"/>
                                          </p:val>
                                        </p:tav>
                                      </p:tavLst>
                                    </p:anim>
                                    <p:animEffect transition="in" filter="fade">
                                      <p:cBhvr>
                                        <p:cTn id="9" dur="1000"/>
                                        <p:tgtEl>
                                          <p:spTgt spid="18"/>
                                        </p:tgtEl>
                                      </p:cBhvr>
                                    </p:animEffect>
                                  </p:childTnLst>
                                </p:cTn>
                              </p:par>
                            </p:childTnLst>
                          </p:cTn>
                        </p:par>
                        <p:par>
                          <p:cTn id="10" fill="hold">
                            <p:stCondLst>
                              <p:cond delay="1700"/>
                            </p:stCondLst>
                            <p:childTnLst>
                              <p:par>
                                <p:cTn id="11" presetID="8" presetClass="entr" presetSubtype="32" fill="hold" grpId="0" nodeType="afterEffect">
                                  <p:stCondLst>
                                    <p:cond delay="0"/>
                                  </p:stCondLst>
                                  <p:iterate type="lt">
                                    <p:tmPct val="10000"/>
                                  </p:iterate>
                                  <p:childTnLst>
                                    <p:set>
                                      <p:cBhvr>
                                        <p:cTn id="12" dur="1" fill="hold">
                                          <p:stCondLst>
                                            <p:cond delay="0"/>
                                          </p:stCondLst>
                                        </p:cTn>
                                        <p:tgtEl>
                                          <p:spTgt spid="20"/>
                                        </p:tgtEl>
                                        <p:attrNameLst>
                                          <p:attrName>style.visibility</p:attrName>
                                        </p:attrNameLst>
                                      </p:cBhvr>
                                      <p:to>
                                        <p:strVal val="visible"/>
                                      </p:to>
                                    </p:set>
                                    <p:animEffect transition="in" filter="diamond(out)">
                                      <p:cBhvr>
                                        <p:cTn id="13" dur="1000"/>
                                        <p:tgtEl>
                                          <p:spTgt spid="20"/>
                                        </p:tgtEl>
                                      </p:cBhvr>
                                    </p:animEffect>
                                  </p:childTnLst>
                                </p:cTn>
                              </p:par>
                            </p:childTnLst>
                          </p:cTn>
                        </p:par>
                        <p:par>
                          <p:cTn id="14" fill="hold">
                            <p:stCondLst>
                              <p:cond delay="3600"/>
                            </p:stCondLst>
                            <p:childTnLst>
                              <p:par>
                                <p:cTn id="15" presetID="16" presetClass="entr" presetSubtype="21"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arn(inVertical)">
                                      <p:cBhvr>
                                        <p:cTn id="17" dur="750"/>
                                        <p:tgtEl>
                                          <p:spTgt spid="21"/>
                                        </p:tgtEl>
                                      </p:cBhvr>
                                    </p:animEffect>
                                  </p:childTnLst>
                                </p:cTn>
                              </p:par>
                            </p:childTnLst>
                          </p:cTn>
                        </p:par>
                        <p:par>
                          <p:cTn id="18" fill="hold">
                            <p:stCondLst>
                              <p:cond delay="4350"/>
                            </p:stCondLst>
                            <p:childTnLst>
                              <p:par>
                                <p:cTn id="19" presetID="50" presetClass="entr" presetSubtype="0" decel="100000" fill="hold" grpId="0" nodeType="afterEffect">
                                  <p:stCondLst>
                                    <p:cond delay="0"/>
                                  </p:stCondLst>
                                  <p:iterate type="lt">
                                    <p:tmPct val="10000"/>
                                  </p:iterate>
                                  <p:childTnLst>
                                    <p:set>
                                      <p:cBhvr>
                                        <p:cTn id="20" dur="1" fill="hold">
                                          <p:stCondLst>
                                            <p:cond delay="0"/>
                                          </p:stCondLst>
                                        </p:cTn>
                                        <p:tgtEl>
                                          <p:spTgt spid="22"/>
                                        </p:tgtEl>
                                        <p:attrNameLst>
                                          <p:attrName>style.visibility</p:attrName>
                                        </p:attrNameLst>
                                      </p:cBhvr>
                                      <p:to>
                                        <p:strVal val="visible"/>
                                      </p:to>
                                    </p:set>
                                    <p:anim calcmode="lin" valueType="num">
                                      <p:cBhvr>
                                        <p:cTn id="21" dur="1000" fill="hold"/>
                                        <p:tgtEl>
                                          <p:spTgt spid="22"/>
                                        </p:tgtEl>
                                        <p:attrNameLst>
                                          <p:attrName>ppt_w</p:attrName>
                                        </p:attrNameLst>
                                      </p:cBhvr>
                                      <p:tavLst>
                                        <p:tav tm="0">
                                          <p:val>
                                            <p:strVal val="#ppt_w+.3"/>
                                          </p:val>
                                        </p:tav>
                                        <p:tav tm="100000">
                                          <p:val>
                                            <p:strVal val="#ppt_w"/>
                                          </p:val>
                                        </p:tav>
                                      </p:tavLst>
                                    </p:anim>
                                    <p:anim calcmode="lin" valueType="num">
                                      <p:cBhvr>
                                        <p:cTn id="22" dur="1000" fill="hold"/>
                                        <p:tgtEl>
                                          <p:spTgt spid="22"/>
                                        </p:tgtEl>
                                        <p:attrNameLst>
                                          <p:attrName>ppt_h</p:attrName>
                                        </p:attrNameLst>
                                      </p:cBhvr>
                                      <p:tavLst>
                                        <p:tav tm="0">
                                          <p:val>
                                            <p:strVal val="#ppt_h"/>
                                          </p:val>
                                        </p:tav>
                                        <p:tav tm="100000">
                                          <p:val>
                                            <p:strVal val="#ppt_h"/>
                                          </p:val>
                                        </p:tav>
                                      </p:tavLst>
                                    </p:anim>
                                    <p:animEffect transition="in" filter="fade">
                                      <p:cBhvr>
                                        <p:cTn id="23"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1" grpId="0" animBg="1"/>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背景</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方法介绍</a:t>
            </a: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研究背景</a:t>
            </a:r>
          </a:p>
        </p:txBody>
      </p:sp>
      <p:sp>
        <p:nvSpPr>
          <p:cNvPr id="52" name="学论网-矩形 1"/>
          <p:cNvSpPr/>
          <p:nvPr/>
        </p:nvSpPr>
        <p:spPr>
          <a:xfrm>
            <a:off x="966470" y="2879725"/>
            <a:ext cx="10222230" cy="3451860"/>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5076748" y="3332391"/>
            <a:ext cx="5788475" cy="2911118"/>
          </a:xfrm>
          <a:prstGeom prst="rect">
            <a:avLst/>
          </a:prstGeom>
          <a:noFill/>
          <a:ln>
            <a:noFill/>
          </a:ln>
        </p:spPr>
        <p:txBody>
          <a:bodyPr wrap="square" lIns="0" tIns="0" rIns="0" bIns="0"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由于能源系统、计算系统和通信系统的限制，卫星网络的资源分配是一个主要的挑战。地球观测</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en" sz="1600" dirty="0">
                <a:solidFill>
                  <a:schemeClr val="tx1">
                    <a:lumMod val="65000"/>
                    <a:lumOff val="35000"/>
                  </a:schemeClr>
                </a:solidFill>
                <a:latin typeface="微软雅黑" panose="020B0503020204020204" pitchFamily="34" charset="-122"/>
                <a:ea typeface="微软雅黑" panose="020B0503020204020204" pitchFamily="34" charset="-122"/>
              </a:rPr>
              <a:t>EO)</a:t>
            </a:r>
            <a:r>
              <a:rPr lang="en" sz="1600" dirty="0" err="1">
                <a:solidFill>
                  <a:schemeClr val="tx1">
                    <a:lumMod val="65000"/>
                    <a:lumOff val="35000"/>
                  </a:schemeClr>
                </a:solidFill>
                <a:latin typeface="微软雅黑" panose="020B0503020204020204" pitchFamily="34" charset="-122"/>
                <a:ea typeface="微软雅黑" panose="020B0503020204020204" pitchFamily="34" charset="-122"/>
              </a:rPr>
              <a:t>可以看作</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是一组基于卫星的数据密集型应用，它为气候和环境监测、海事监视或灾害管理等提供关键信息。由于采集到的数据量巨大，再加上连接地面段和空间段的链路接触时间和通信容量有限，直接传输实时</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数据在当前技术手段是不可能的。</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endParaRPr 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圆角矩形 1">
            <a:extLst>
              <a:ext uri="{FF2B5EF4-FFF2-40B4-BE49-F238E27FC236}">
                <a16:creationId xmlns:a16="http://schemas.microsoft.com/office/drawing/2014/main" id="{75851E38-7E23-6328-7752-D3F87BE830AD}"/>
              </a:ext>
            </a:extLst>
          </p:cNvPr>
          <p:cNvSpPr/>
          <p:nvPr/>
        </p:nvSpPr>
        <p:spPr>
          <a:xfrm>
            <a:off x="1220171" y="4189904"/>
            <a:ext cx="1408730" cy="6602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Limitation</a:t>
            </a:r>
            <a:endParaRPr kumimoji="1" lang="zh-CN" altLang="en-US" dirty="0"/>
          </a:p>
        </p:txBody>
      </p:sp>
      <p:sp>
        <p:nvSpPr>
          <p:cNvPr id="4" name="圆角矩形 3">
            <a:extLst>
              <a:ext uri="{FF2B5EF4-FFF2-40B4-BE49-F238E27FC236}">
                <a16:creationId xmlns:a16="http://schemas.microsoft.com/office/drawing/2014/main" id="{64E7459E-5032-9D1D-FAB1-3DD7777BF897}"/>
              </a:ext>
            </a:extLst>
          </p:cNvPr>
          <p:cNvSpPr/>
          <p:nvPr/>
        </p:nvSpPr>
        <p:spPr>
          <a:xfrm>
            <a:off x="3098501" y="4189904"/>
            <a:ext cx="1408730" cy="660245"/>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Computing</a:t>
            </a:r>
            <a:endParaRPr kumimoji="1" lang="zh-CN" altLang="en-US" dirty="0"/>
          </a:p>
        </p:txBody>
      </p:sp>
      <p:sp>
        <p:nvSpPr>
          <p:cNvPr id="5" name="圆角矩形 4">
            <a:extLst>
              <a:ext uri="{FF2B5EF4-FFF2-40B4-BE49-F238E27FC236}">
                <a16:creationId xmlns:a16="http://schemas.microsoft.com/office/drawing/2014/main" id="{9D797237-A3F8-6B9D-BB64-021964D658DD}"/>
              </a:ext>
            </a:extLst>
          </p:cNvPr>
          <p:cNvSpPr/>
          <p:nvPr/>
        </p:nvSpPr>
        <p:spPr>
          <a:xfrm>
            <a:off x="3098501" y="3098877"/>
            <a:ext cx="1408730" cy="660245"/>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Energy</a:t>
            </a:r>
            <a:endParaRPr kumimoji="1" lang="zh-CN" altLang="en-US" dirty="0"/>
          </a:p>
        </p:txBody>
      </p:sp>
      <p:sp>
        <p:nvSpPr>
          <p:cNvPr id="6" name="圆角矩形 5">
            <a:extLst>
              <a:ext uri="{FF2B5EF4-FFF2-40B4-BE49-F238E27FC236}">
                <a16:creationId xmlns:a16="http://schemas.microsoft.com/office/drawing/2014/main" id="{416BC558-21AB-913C-EDE1-680B6052A374}"/>
              </a:ext>
            </a:extLst>
          </p:cNvPr>
          <p:cNvSpPr/>
          <p:nvPr/>
        </p:nvSpPr>
        <p:spPr>
          <a:xfrm>
            <a:off x="3098501" y="5280931"/>
            <a:ext cx="1408730" cy="660245"/>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Communi-cation</a:t>
            </a:r>
            <a:endParaRPr kumimoji="1" lang="zh-CN" altLang="en-US" dirty="0"/>
          </a:p>
        </p:txBody>
      </p:sp>
      <p:cxnSp>
        <p:nvCxnSpPr>
          <p:cNvPr id="8" name="肘形连接符 7">
            <a:extLst>
              <a:ext uri="{FF2B5EF4-FFF2-40B4-BE49-F238E27FC236}">
                <a16:creationId xmlns:a16="http://schemas.microsoft.com/office/drawing/2014/main" id="{E37FC878-40B3-1139-4771-D1AAE1293F32}"/>
              </a:ext>
            </a:extLst>
          </p:cNvPr>
          <p:cNvCxnSpPr>
            <a:cxnSpLocks/>
            <a:stCxn id="5" idx="1"/>
            <a:endCxn id="2" idx="0"/>
          </p:cNvCxnSpPr>
          <p:nvPr/>
        </p:nvCxnSpPr>
        <p:spPr>
          <a:xfrm rot="10800000" flipV="1">
            <a:off x="1924537" y="3429000"/>
            <a:ext cx="1173965" cy="760904"/>
          </a:xfrm>
          <a:prstGeom prst="bentConnector2">
            <a:avLst/>
          </a:prstGeom>
          <a:ln w="3810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肘形连接符 11">
            <a:extLst>
              <a:ext uri="{FF2B5EF4-FFF2-40B4-BE49-F238E27FC236}">
                <a16:creationId xmlns:a16="http://schemas.microsoft.com/office/drawing/2014/main" id="{93A187A8-AB9D-388C-42D1-B325443549BD}"/>
              </a:ext>
            </a:extLst>
          </p:cNvPr>
          <p:cNvCxnSpPr>
            <a:cxnSpLocks/>
            <a:stCxn id="6" idx="1"/>
            <a:endCxn id="2" idx="2"/>
          </p:cNvCxnSpPr>
          <p:nvPr/>
        </p:nvCxnSpPr>
        <p:spPr>
          <a:xfrm rot="10800000">
            <a:off x="1924537" y="4850150"/>
            <a:ext cx="1173965" cy="760905"/>
          </a:xfrm>
          <a:prstGeom prst="bentConnector2">
            <a:avLst/>
          </a:prstGeom>
          <a:ln w="3810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a:extLst>
              <a:ext uri="{FF2B5EF4-FFF2-40B4-BE49-F238E27FC236}">
                <a16:creationId xmlns:a16="http://schemas.microsoft.com/office/drawing/2014/main" id="{A2C6E921-C3D2-4A7E-BC22-FAACC27995E0}"/>
              </a:ext>
            </a:extLst>
          </p:cNvPr>
          <p:cNvCxnSpPr>
            <a:cxnSpLocks/>
            <a:stCxn id="4" idx="1"/>
            <a:endCxn id="2" idx="3"/>
          </p:cNvCxnSpPr>
          <p:nvPr/>
        </p:nvCxnSpPr>
        <p:spPr>
          <a:xfrm flipH="1">
            <a:off x="2628901" y="4520027"/>
            <a:ext cx="469600" cy="0"/>
          </a:xfrm>
          <a:prstGeom prst="straightConnector1">
            <a:avLst/>
          </a:prstGeom>
          <a:ln w="3810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right)">
                                      <p:cBhvr>
                                        <p:cTn id="13" dur="500"/>
                                        <p:tgtEl>
                                          <p:spTgt spid="3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500"/>
                                        <p:tgtEl>
                                          <p:spTgt spid="35"/>
                                        </p:tgtEl>
                                      </p:cBhvr>
                                    </p:animEffect>
                                  </p:childTnLst>
                                </p:cTn>
                              </p:par>
                            </p:childTnLst>
                          </p:cTn>
                        </p:par>
                        <p:par>
                          <p:cTn id="17" fill="hold">
                            <p:stCondLst>
                              <p:cond delay="1000"/>
                            </p:stCondLst>
                            <p:childTnLst>
                              <p:par>
                                <p:cTn id="18" presetID="16" presetClass="entr" presetSubtype="21" fill="hold" grpId="0" nodeType="after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barn(inVertical)">
                                      <p:cBhvr>
                                        <p:cTn id="20" dur="500"/>
                                        <p:tgtEl>
                                          <p:spTgt spid="51"/>
                                        </p:tgtEl>
                                      </p:cBhvr>
                                    </p:animEffect>
                                  </p:childTnLst>
                                </p:cTn>
                              </p:par>
                            </p:childTnLst>
                          </p:cTn>
                        </p:par>
                        <p:par>
                          <p:cTn id="21" fill="hold">
                            <p:stCondLst>
                              <p:cond delay="1500"/>
                            </p:stCondLst>
                            <p:childTnLst>
                              <p:par>
                                <p:cTn id="22" presetID="2" presetClass="entr" presetSubtype="4" decel="53300" fill="hold" grpId="0" nodeType="afterEffect">
                                  <p:stCondLst>
                                    <p:cond delay="0"/>
                                  </p:stCondLst>
                                  <p:childTnLst>
                                    <p:set>
                                      <p:cBhvr>
                                        <p:cTn id="23" dur="1" fill="hold">
                                          <p:stCondLst>
                                            <p:cond delay="0"/>
                                          </p:stCondLst>
                                        </p:cTn>
                                        <p:tgtEl>
                                          <p:spTgt spid="52"/>
                                        </p:tgtEl>
                                        <p:attrNameLst>
                                          <p:attrName>style.visibility</p:attrName>
                                        </p:attrNameLst>
                                      </p:cBhvr>
                                      <p:to>
                                        <p:strVal val="visible"/>
                                      </p:to>
                                    </p:set>
                                    <p:anim calcmode="lin" valueType="num">
                                      <p:cBhvr additive="base">
                                        <p:cTn id="24" dur="750" fill="hold"/>
                                        <p:tgtEl>
                                          <p:spTgt spid="52"/>
                                        </p:tgtEl>
                                        <p:attrNameLst>
                                          <p:attrName>ppt_x</p:attrName>
                                        </p:attrNameLst>
                                      </p:cBhvr>
                                      <p:tavLst>
                                        <p:tav tm="0">
                                          <p:val>
                                            <p:strVal val="#ppt_x"/>
                                          </p:val>
                                        </p:tav>
                                        <p:tav tm="100000">
                                          <p:val>
                                            <p:strVal val="#ppt_x"/>
                                          </p:val>
                                        </p:tav>
                                      </p:tavLst>
                                    </p:anim>
                                    <p:anim calcmode="lin" valueType="num">
                                      <p:cBhvr additive="base">
                                        <p:cTn id="25" dur="750" fill="hold"/>
                                        <p:tgtEl>
                                          <p:spTgt spid="52"/>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wipe(up)">
                                      <p:cBhvr>
                                        <p:cTn id="29" dur="3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5" grpId="0"/>
      <p:bldP spid="51" grpId="0" animBg="1"/>
      <p:bldP spid="52" grpId="0" bldLvl="0" animBg="1"/>
      <p:bldP spid="5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2800" y="1108710"/>
            <a:ext cx="293433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研究目的及意义</a:t>
            </a:r>
          </a:p>
        </p:txBody>
      </p:sp>
      <p:sp>
        <p:nvSpPr>
          <p:cNvPr id="3"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4" name="直接连接符 3"/>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6" name="直接连接符 5"/>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3749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背景</a:t>
            </a:r>
          </a:p>
        </p:txBody>
      </p:sp>
      <p:sp>
        <p:nvSpPr>
          <p:cNvPr id="8"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方法介绍</a:t>
            </a:r>
          </a:p>
        </p:txBody>
      </p:sp>
      <p:sp>
        <p:nvSpPr>
          <p:cNvPr id="9"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0"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11" name="直接连接符 1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17" name="学论网www.xuelun.me-矩形 1"/>
          <p:cNvSpPr/>
          <p:nvPr/>
        </p:nvSpPr>
        <p:spPr>
          <a:xfrm>
            <a:off x="1255625" y="210135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研究动因</a:t>
            </a:r>
          </a:p>
        </p:txBody>
      </p:sp>
      <p:sp>
        <p:nvSpPr>
          <p:cNvPr id="18" name="学论网www.xuelun.me-矩形 4"/>
          <p:cNvSpPr/>
          <p:nvPr/>
        </p:nvSpPr>
        <p:spPr>
          <a:xfrm>
            <a:off x="2640965" y="1807690"/>
            <a:ext cx="8268335" cy="1895453"/>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55625" y="4487684"/>
            <a:ext cx="1260000" cy="1260000"/>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研究应用</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40965" y="4276165"/>
            <a:ext cx="8268335" cy="1896035"/>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6" name="文本框 35"/>
          <p:cNvSpPr txBox="1"/>
          <p:nvPr/>
        </p:nvSpPr>
        <p:spPr>
          <a:xfrm>
            <a:off x="2672464" y="4276745"/>
            <a:ext cx="7933055" cy="1895455"/>
          </a:xfrm>
          <a:prstGeom prst="rect">
            <a:avLst/>
          </a:prstGeom>
          <a:noFill/>
        </p:spPr>
        <p:txBody>
          <a:bodyPr wrap="square" rtlCol="0">
            <a:spAutoFit/>
          </a:bodyPr>
          <a:lstStyle/>
          <a:p>
            <a:pPr>
              <a:lnSpc>
                <a:spcPct val="150000"/>
              </a:lnSpc>
            </a:pP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i</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  图像重建</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 地面用户有兴趣从地球表面的给定区域获得图像。</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(ii)</a:t>
            </a:r>
            <a:r>
              <a:rPr lang="zh-CN" altLang="en-US" sz="1600" dirty="0">
                <a:latin typeface="微软雅黑" panose="020B0503020204020204" pitchFamily="34" charset="-122"/>
                <a:ea typeface="微软雅黑" panose="020B0503020204020204" pitchFamily="34" charset="-122"/>
              </a:rPr>
              <a:t> 实时目标探测和定位</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 地面用户对实时目标映射感兴趣。卫星不发送原始数据，而是对获取的图像运行目标检测和定位算法，并对结果进行编码。</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a:t>
            </a:r>
            <a:r>
              <a:rPr lang="en" sz="1600" dirty="0">
                <a:latin typeface="微软雅黑" panose="020B0503020204020204" pitchFamily="34" charset="-122"/>
                <a:ea typeface="微软雅黑" panose="020B0503020204020204" pitchFamily="34" charset="-122"/>
              </a:rPr>
              <a:t>iii)</a:t>
            </a:r>
            <a:r>
              <a:rPr lang="zh-CN" altLang="en-US" sz="1600" dirty="0">
                <a:latin typeface="微软雅黑" panose="020B0503020204020204" pitchFamily="34" charset="-122"/>
                <a:ea typeface="微软雅黑" panose="020B0503020204020204" pitchFamily="34" charset="-122"/>
              </a:rPr>
              <a:t> 卫星闭环控制的实时目标跟踪</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 地面监视器实时跟踪移动物体，远程闭环控制根据网络、天气或被跟踪的物理实体的状态决定数据采集的轨道</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高度参数。</a:t>
            </a:r>
            <a:endParaRPr sz="1600" dirty="0">
              <a:solidFill>
                <a:schemeClr val="tx1"/>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580CD9E2-3494-8825-1BF0-AC09FA5788B2}"/>
              </a:ext>
            </a:extLst>
          </p:cNvPr>
          <p:cNvSpPr txBox="1"/>
          <p:nvPr/>
        </p:nvSpPr>
        <p:spPr>
          <a:xfrm>
            <a:off x="2672464" y="1787648"/>
            <a:ext cx="8236835" cy="1895455"/>
          </a:xfrm>
          <a:prstGeom prst="rect">
            <a:avLst/>
          </a:prstGeom>
          <a:noFill/>
        </p:spPr>
        <p:txBody>
          <a:bodyPr wrap="square">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(i)人工智能(AI)和深度学习在数据处理领域取得显著进展。</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(ii)通过3GPP实现5G/6G非地面网络(NTN)的标准化，以低地球轨道(LEO)卫星星座为基础设施，提供新的计算和通信能力。</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en-US" altLang="zh-CN" sz="1600" dirty="0">
                <a:latin typeface="微软雅黑" panose="020B0503020204020204" pitchFamily="34" charset="-122"/>
                <a:ea typeface="微软雅黑" panose="020B0503020204020204" pitchFamily="34" charset="-122"/>
              </a:rPr>
              <a:t>(iii)</a:t>
            </a:r>
            <a:r>
              <a:rPr lang="zh-CN" altLang="en-US" sz="1600" dirty="0">
                <a:latin typeface="微软雅黑" panose="020B0503020204020204" pitchFamily="34" charset="-122"/>
                <a:ea typeface="微软雅黑" panose="020B0503020204020204" pitchFamily="34" charset="-122"/>
              </a:rPr>
              <a:t> 小型卫星业务正在增长，并通过更廉价的航天器和创新的服务模式降低了任务的成本。</a:t>
            </a:r>
            <a:endParaRPr lang="en-US" altLang="zh-CN"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(i</a:t>
            </a:r>
            <a:r>
              <a:rPr lang="en-US" altLang="zh-CN" sz="1600" dirty="0">
                <a:latin typeface="微软雅黑" panose="020B0503020204020204" pitchFamily="34" charset="-122"/>
                <a:ea typeface="微软雅黑" panose="020B0503020204020204" pitchFamily="34" charset="-122"/>
              </a:rPr>
              <a:t>v</a:t>
            </a:r>
            <a:r>
              <a:rPr lang="zh-CN" altLang="en-US" sz="1600" dirty="0">
                <a:latin typeface="微软雅黑" panose="020B0503020204020204" pitchFamily="34" charset="-122"/>
                <a:ea typeface="微软雅黑" panose="020B0503020204020204" pitchFamily="34" charset="-122"/>
              </a:rPr>
              <a:t>)边缘计算处理和分析更接近源的信息，从而减少延迟和带宽，同时实现更快，更精确。</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p:cTn id="20" dur="500" fill="hold"/>
                                        <p:tgtEl>
                                          <p:spTgt spid="17"/>
                                        </p:tgtEl>
                                        <p:attrNameLst>
                                          <p:attrName>ppt_w</p:attrName>
                                        </p:attrNameLst>
                                      </p:cBhvr>
                                      <p:tavLst>
                                        <p:tav tm="0">
                                          <p:val>
                                            <p:fltVal val="0"/>
                                          </p:val>
                                        </p:tav>
                                        <p:tav tm="100000">
                                          <p:val>
                                            <p:strVal val="#ppt_w"/>
                                          </p:val>
                                        </p:tav>
                                      </p:tavLst>
                                    </p:anim>
                                    <p:anim calcmode="lin" valueType="num">
                                      <p:cBhvr>
                                        <p:cTn id="21" dur="500" fill="hold"/>
                                        <p:tgtEl>
                                          <p:spTgt spid="17"/>
                                        </p:tgtEl>
                                        <p:attrNameLst>
                                          <p:attrName>ppt_h</p:attrName>
                                        </p:attrNameLst>
                                      </p:cBhvr>
                                      <p:tavLst>
                                        <p:tav tm="0">
                                          <p:val>
                                            <p:fltVal val="0"/>
                                          </p:val>
                                        </p:tav>
                                        <p:tav tm="100000">
                                          <p:val>
                                            <p:strVal val="#ppt_h"/>
                                          </p:val>
                                        </p:tav>
                                      </p:tavLst>
                                    </p:anim>
                                    <p:animEffect transition="in" filter="fade">
                                      <p:cBhvr>
                                        <p:cTn id="22" dur="500"/>
                                        <p:tgtEl>
                                          <p:spTgt spid="17"/>
                                        </p:tgtEl>
                                      </p:cBhvr>
                                    </p:animEffect>
                                  </p:childTnLst>
                                </p:cTn>
                              </p:par>
                            </p:childTnLst>
                          </p:cTn>
                        </p:par>
                        <p:par>
                          <p:cTn id="23" fill="hold">
                            <p:stCondLst>
                              <p:cond delay="1500"/>
                            </p:stCondLst>
                            <p:childTnLst>
                              <p:par>
                                <p:cTn id="24" presetID="2" presetClass="entr" presetSubtype="2" decel="5330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750" fill="hold"/>
                                        <p:tgtEl>
                                          <p:spTgt spid="18"/>
                                        </p:tgtEl>
                                        <p:attrNameLst>
                                          <p:attrName>ppt_x</p:attrName>
                                        </p:attrNameLst>
                                      </p:cBhvr>
                                      <p:tavLst>
                                        <p:tav tm="0">
                                          <p:val>
                                            <p:strVal val="1+#ppt_w/2"/>
                                          </p:val>
                                        </p:tav>
                                        <p:tav tm="100000">
                                          <p:val>
                                            <p:strVal val="#ppt_x"/>
                                          </p:val>
                                        </p:tav>
                                      </p:tavLst>
                                    </p:anim>
                                    <p:anim calcmode="lin" valueType="num">
                                      <p:cBhvr additive="base">
                                        <p:cTn id="27" dur="750" fill="hold"/>
                                        <p:tgtEl>
                                          <p:spTgt spid="18"/>
                                        </p:tgtEl>
                                        <p:attrNameLst>
                                          <p:attrName>ppt_y</p:attrName>
                                        </p:attrNameLst>
                                      </p:cBhvr>
                                      <p:tavLst>
                                        <p:tav tm="0">
                                          <p:val>
                                            <p:strVal val="#ppt_y"/>
                                          </p:val>
                                        </p:tav>
                                        <p:tav tm="100000">
                                          <p:val>
                                            <p:strVal val="#ppt_y"/>
                                          </p:val>
                                        </p:tav>
                                      </p:tavLst>
                                    </p:anim>
                                  </p:childTnLst>
                                </p:cTn>
                              </p:par>
                            </p:childTnLst>
                          </p:cTn>
                        </p:par>
                        <p:par>
                          <p:cTn id="28" fill="hold">
                            <p:stCondLst>
                              <p:cond delay="2250"/>
                            </p:stCondLst>
                            <p:childTnLst>
                              <p:par>
                                <p:cTn id="29" presetID="53" presetClass="entr" presetSubtype="16"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childTnLst>
                          </p:cTn>
                        </p:par>
                        <p:par>
                          <p:cTn id="34" fill="hold">
                            <p:stCondLst>
                              <p:cond delay="2750"/>
                            </p:stCondLst>
                            <p:childTnLst>
                              <p:par>
                                <p:cTn id="35" presetID="2" presetClass="entr" presetSubtype="2" decel="53300"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750" fill="hold"/>
                                        <p:tgtEl>
                                          <p:spTgt spid="20"/>
                                        </p:tgtEl>
                                        <p:attrNameLst>
                                          <p:attrName>ppt_x</p:attrName>
                                        </p:attrNameLst>
                                      </p:cBhvr>
                                      <p:tavLst>
                                        <p:tav tm="0">
                                          <p:val>
                                            <p:strVal val="1+#ppt_w/2"/>
                                          </p:val>
                                        </p:tav>
                                        <p:tav tm="100000">
                                          <p:val>
                                            <p:strVal val="#ppt_x"/>
                                          </p:val>
                                        </p:tav>
                                      </p:tavLst>
                                    </p:anim>
                                    <p:anim calcmode="lin" valueType="num">
                                      <p:cBhvr additive="base">
                                        <p:cTn id="38" dur="750" fill="hold"/>
                                        <p:tgtEl>
                                          <p:spTgt spid="20"/>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2" decel="53300"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 calcmode="lin" valueType="num">
                                      <p:cBhvr additive="base">
                                        <p:cTn id="42" dur="750" fill="hold"/>
                                        <p:tgtEl>
                                          <p:spTgt spid="36"/>
                                        </p:tgtEl>
                                        <p:attrNameLst>
                                          <p:attrName>ppt_x</p:attrName>
                                        </p:attrNameLst>
                                      </p:cBhvr>
                                      <p:tavLst>
                                        <p:tav tm="0">
                                          <p:val>
                                            <p:strVal val="1+#ppt_w/2"/>
                                          </p:val>
                                        </p:tav>
                                        <p:tav tm="100000">
                                          <p:val>
                                            <p:strVal val="#ppt_x"/>
                                          </p:val>
                                        </p:tav>
                                      </p:tavLst>
                                    </p:anim>
                                    <p:anim calcmode="lin" valueType="num">
                                      <p:cBhvr additive="base">
                                        <p:cTn id="43"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7" grpId="0"/>
      <p:bldP spid="17" grpId="0" bldLvl="0" animBg="1"/>
      <p:bldP spid="18" grpId="0" bldLvl="0" animBg="1"/>
      <p:bldP spid="19" grpId="0" bldLvl="0" animBg="1"/>
      <p:bldP spid="20" grpId="0" bldLvl="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196340" cy="46037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Part.02</a:t>
            </a: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dirty="0">
                <a:sym typeface="+mn-ea"/>
              </a:rPr>
              <a:t>方法介绍</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5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92488" y="1146352"/>
            <a:ext cx="2561210"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边缘化的星地语义通信</a:t>
            </a:r>
          </a:p>
        </p:txBody>
      </p:sp>
      <p:sp>
        <p:nvSpPr>
          <p:cNvPr id="48" name="矩形 47"/>
          <p:cNvSpPr/>
          <p:nvPr/>
        </p:nvSpPr>
        <p:spPr>
          <a:xfrm>
            <a:off x="6997385" y="2179972"/>
            <a:ext cx="5087039" cy="3083473"/>
          </a:xfrm>
          <a:prstGeom prst="rect">
            <a:avLst/>
          </a:prstGeom>
        </p:spPr>
        <p:txBody>
          <a:bodyPr wrap="square">
            <a:spAutoFit/>
          </a:bodyPr>
          <a:lstStyle/>
          <a:p>
            <a:pPr indent="0">
              <a:lnSpc>
                <a:spcPct val="130000"/>
              </a:lnSpc>
              <a:spcBef>
                <a:spcPts val="600"/>
              </a:spcBef>
              <a:spcAft>
                <a:spcPts val="600"/>
              </a:spcAft>
              <a:buFont typeface="+mj-lt"/>
              <a:buNone/>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边缘计算通过支持语义编码</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解码过程，提供所需的计算和存储资源，同时遵守带宽限制，能够赋能星地场景的语义通信。</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marL="285750" indent="-285750">
              <a:lnSpc>
                <a:spcPct val="130000"/>
              </a:lnSpc>
              <a:spcBef>
                <a:spcPts val="600"/>
              </a:spcBef>
              <a:spcAft>
                <a:spcPts val="600"/>
              </a:spcAft>
              <a:buFont typeface="Arial" panose="020B0604020202020204" pitchFamily="34" charset="0"/>
              <a:buChar char="•"/>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地球观测卫星拍摄目标区域的图像，这些图像会受到大气湍流的影响。</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marL="285750" indent="-285750">
              <a:lnSpc>
                <a:spcPct val="130000"/>
              </a:lnSpc>
              <a:spcBef>
                <a:spcPts val="600"/>
              </a:spcBef>
              <a:spcAft>
                <a:spcPts val="600"/>
              </a:spcAft>
              <a:buFont typeface="Arial" panose="020B0604020202020204" pitchFamily="34" charset="0"/>
              <a:buChar char="•"/>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这些近地轨道卫星作为增强地基系统计算能力的边缘层。</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marL="285750" indent="-285750">
              <a:lnSpc>
                <a:spcPct val="130000"/>
              </a:lnSpc>
              <a:spcBef>
                <a:spcPts val="600"/>
              </a:spcBef>
              <a:spcAft>
                <a:spcPts val="600"/>
              </a:spcAft>
              <a:buFont typeface="Arial" panose="020B0604020202020204" pitchFamily="34" charset="0"/>
              <a:buChar char="•"/>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处理后的信息被传送到地面站进行后一步的处理。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91460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方法介绍</a:t>
            </a: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13" name="图片 12" descr="图示&#10;&#10;描述已自动生成">
            <a:extLst>
              <a:ext uri="{FF2B5EF4-FFF2-40B4-BE49-F238E27FC236}">
                <a16:creationId xmlns:a16="http://schemas.microsoft.com/office/drawing/2014/main" id="{8B1EB65D-ED3E-B4D2-0287-A7CE7076A2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752" y="2044455"/>
            <a:ext cx="6415487" cy="3542881"/>
          </a:xfrm>
          <a:prstGeom prst="rect">
            <a:avLst/>
          </a:prstGeom>
        </p:spPr>
      </p:pic>
    </p:spTree>
    <p:extLst>
      <p:ext uri="{BB962C8B-B14F-4D97-AF65-F5344CB8AC3E}">
        <p14:creationId xmlns:p14="http://schemas.microsoft.com/office/powerpoint/2010/main" val="1562296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wipe(left)">
                                      <p:cBhvr>
                                        <p:cTn id="14" dur="500"/>
                                        <p:tgtEl>
                                          <p:spTgt spid="48"/>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8"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30555" y="1087463"/>
            <a:ext cx="5073457"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EO</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任务和最先进处理算法的代表性列表。</a:t>
            </a: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91460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方法介绍</a:t>
            </a: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15" name="图片 14" descr="表格&#10;&#10;描述已自动生成">
            <a:extLst>
              <a:ext uri="{FF2B5EF4-FFF2-40B4-BE49-F238E27FC236}">
                <a16:creationId xmlns:a16="http://schemas.microsoft.com/office/drawing/2014/main" id="{1C8D5279-0850-1CE8-04DB-C4D35DA22B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5752" y="1566443"/>
            <a:ext cx="8910881" cy="5112486"/>
          </a:xfrm>
          <a:prstGeom prst="rect">
            <a:avLst/>
          </a:prstGeom>
        </p:spPr>
      </p:pic>
    </p:spTree>
    <p:extLst>
      <p:ext uri="{BB962C8B-B14F-4D97-AF65-F5344CB8AC3E}">
        <p14:creationId xmlns:p14="http://schemas.microsoft.com/office/powerpoint/2010/main" val="3657895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地球观察基础</a:t>
            </a:r>
          </a:p>
        </p:txBody>
      </p:sp>
      <p:sp>
        <p:nvSpPr>
          <p:cNvPr id="95" name="学论网-专注原创-www.xuelun.me"/>
          <p:cNvSpPr/>
          <p:nvPr/>
        </p:nvSpPr>
        <p:spPr>
          <a:xfrm>
            <a:off x="250940" y="1491238"/>
            <a:ext cx="6366095" cy="2264787"/>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卫星有效载荷包括各种遥感仪器，如照相机、雷达、光谱仪等。</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覆盖区域和图像质量主要受以下因素影响</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US" altLang="zh-CN" sz="1600" dirty="0" err="1">
                <a:solidFill>
                  <a:schemeClr val="tx1">
                    <a:lumMod val="65000"/>
                    <a:lumOff val="35000"/>
                  </a:schemeClr>
                </a:solidFill>
                <a:latin typeface="微软雅黑" panose="020B0503020204020204" pitchFamily="34" charset="-122"/>
                <a:ea typeface="微软雅黑" panose="020B0503020204020204" pitchFamily="34" charset="-122"/>
                <a:sym typeface="+mn-ea"/>
              </a:rPr>
              <a:t>i</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 轨道高度</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ii)</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 视场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FOV)</a:t>
            </a:r>
            <a:r>
              <a:rPr lang="zh-CN" altLang="e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这是决定相机传感器捕获的可观察区域范围的角宽度</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iii) Ground Sample Distance (GSD)</a:t>
            </a:r>
            <a:r>
              <a:rPr lang="zh-CN" altLang="e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 他</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是图像中相邻两个像素点中心在地面上的实际距离，决定了图像的空间分辨率。</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8" name="学论网-专注原创-www.xuelun.me"/>
          <p:cNvSpPr/>
          <p:nvPr/>
        </p:nvSpPr>
        <p:spPr>
          <a:xfrm>
            <a:off x="6778549" y="1108968"/>
            <a:ext cx="5065258" cy="2634119"/>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大气存在由于动态混合和随机子流</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称为湍流涡旋</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，这些湍流会导致特征图像像差，影响可实现的角度相机分辨率。</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下图显示了大气湍流对给定目标检测和定位算法</a:t>
            </a:r>
            <a:r>
              <a:rPr lang="en" altLang="zh-CN" sz="1600" dirty="0">
                <a:solidFill>
                  <a:schemeClr val="tx1">
                    <a:lumMod val="65000"/>
                    <a:lumOff val="35000"/>
                  </a:schemeClr>
                </a:solidFill>
                <a:latin typeface="微软雅黑" panose="020B0503020204020204" pitchFamily="34" charset="-122"/>
                <a:ea typeface="微软雅黑" panose="020B0503020204020204" pitchFamily="34" charset="-122"/>
              </a:rPr>
              <a:t>YOLOv8</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性能影响的示例，该算法应用于预训练的</a:t>
            </a:r>
            <a:r>
              <a:rPr lang="zh-CN" altLang="en" sz="1600" dirty="0">
                <a:solidFill>
                  <a:schemeClr val="tx1">
                    <a:lumMod val="65000"/>
                    <a:lumOff val="35000"/>
                  </a:schemeClr>
                </a:solidFill>
                <a:latin typeface="微软雅黑" panose="020B0503020204020204" pitchFamily="34" charset="-122"/>
                <a:ea typeface="微软雅黑" panose="020B0503020204020204" pitchFamily="34" charset="-122"/>
              </a:rPr>
              <a:t>地球观察</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数据库。当湍流变得更严重时，参数化的折射率波动更大，该算法难以进行检测。</a:t>
            </a: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 name="直接连接符 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p:cNvSpPr txBox="1"/>
          <p:nvPr/>
        </p:nvSpPr>
        <p:spPr>
          <a:xfrm>
            <a:off x="3374314"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背景</a:t>
            </a:r>
          </a:p>
        </p:txBody>
      </p:sp>
      <p:sp>
        <p:nvSpPr>
          <p:cNvPr id="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文献综述</a:t>
            </a:r>
          </a:p>
        </p:txBody>
      </p:sp>
      <p:sp>
        <p:nvSpPr>
          <p:cNvPr id="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sym typeface="+mn-ea"/>
              </a:rPr>
              <a:t>研究思路方法</a:t>
            </a:r>
          </a:p>
        </p:txBody>
      </p:sp>
      <p:sp>
        <p:nvSpPr>
          <p:cNvPr id="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目前研究成果</a:t>
            </a:r>
          </a:p>
        </p:txBody>
      </p:sp>
      <p:cxnSp>
        <p:nvCxnSpPr>
          <p:cNvPr id="10" name="直接连接符 9"/>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12" name="图片 11" descr="图形用户界面, 应用程序&#10;&#10;描述已自动生成">
            <a:extLst>
              <a:ext uri="{FF2B5EF4-FFF2-40B4-BE49-F238E27FC236}">
                <a16:creationId xmlns:a16="http://schemas.microsoft.com/office/drawing/2014/main" id="{BE3B062D-729C-A120-2619-B138552DAC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3645" y="3886801"/>
            <a:ext cx="8639604" cy="2755295"/>
          </a:xfrm>
          <a:prstGeom prst="rect">
            <a:avLst/>
          </a:prstGeom>
        </p:spPr>
      </p:pic>
      <p:cxnSp>
        <p:nvCxnSpPr>
          <p:cNvPr id="20" name="直接连接符 2">
            <a:extLst>
              <a:ext uri="{FF2B5EF4-FFF2-40B4-BE49-F238E27FC236}">
                <a16:creationId xmlns:a16="http://schemas.microsoft.com/office/drawing/2014/main" id="{EFFBE3B9-D37F-B189-1F15-DCF3FF7B504E}"/>
              </a:ext>
            </a:extLst>
          </p:cNvPr>
          <p:cNvCxnSpPr/>
          <p:nvPr/>
        </p:nvCxnSpPr>
        <p:spPr>
          <a:xfrm>
            <a:off x="8320497" y="278491"/>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1829DAB4-4BF1-4A6D-1878-E6B6F62B1C40}"/>
              </a:ext>
            </a:extLst>
          </p:cNvPr>
          <p:cNvSpPr/>
          <p:nvPr/>
        </p:nvSpPr>
        <p:spPr>
          <a:xfrm>
            <a:off x="4933648" y="-6601"/>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2" name="直接连接符 4">
            <a:extLst>
              <a:ext uri="{FF2B5EF4-FFF2-40B4-BE49-F238E27FC236}">
                <a16:creationId xmlns:a16="http://schemas.microsoft.com/office/drawing/2014/main" id="{93AC2C93-5615-AFB0-5EDE-3D10A7EBF83C}"/>
              </a:ext>
            </a:extLst>
          </p:cNvPr>
          <p:cNvCxnSpPr/>
          <p:nvPr/>
        </p:nvCxnSpPr>
        <p:spPr>
          <a:xfrm>
            <a:off x="10022297" y="278491"/>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7">
            <a:extLst>
              <a:ext uri="{FF2B5EF4-FFF2-40B4-BE49-F238E27FC236}">
                <a16:creationId xmlns:a16="http://schemas.microsoft.com/office/drawing/2014/main" id="{E31EA402-79A6-C535-CD67-4C441AAD4C26}"/>
              </a:ext>
            </a:extLst>
          </p:cNvPr>
          <p:cNvSpPr txBox="1"/>
          <p:nvPr/>
        </p:nvSpPr>
        <p:spPr>
          <a:xfrm>
            <a:off x="5095797" y="2093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方法介绍</a:t>
            </a:r>
          </a:p>
        </p:txBody>
      </p:sp>
      <p:sp>
        <p:nvSpPr>
          <p:cNvPr id="24" name="TextBox 9">
            <a:extLst>
              <a:ext uri="{FF2B5EF4-FFF2-40B4-BE49-F238E27FC236}">
                <a16:creationId xmlns:a16="http://schemas.microsoft.com/office/drawing/2014/main" id="{E160D47D-133A-62D9-572B-F34654D94712}"/>
              </a:ext>
            </a:extLst>
          </p:cNvPr>
          <p:cNvSpPr txBox="1"/>
          <p:nvPr/>
        </p:nvSpPr>
        <p:spPr>
          <a:xfrm>
            <a:off x="6797597" y="209302"/>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sym typeface="+mn-ea"/>
              </a:rPr>
              <a:t>研究思路方法</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26" name="直接连接符 9">
            <a:extLst>
              <a:ext uri="{FF2B5EF4-FFF2-40B4-BE49-F238E27FC236}">
                <a16:creationId xmlns:a16="http://schemas.microsoft.com/office/drawing/2014/main" id="{F9EE64CA-E0B0-966D-6DFE-1D3165A578D2}"/>
              </a:ext>
            </a:extLst>
          </p:cNvPr>
          <p:cNvCxnSpPr/>
          <p:nvPr/>
        </p:nvCxnSpPr>
        <p:spPr>
          <a:xfrm>
            <a:off x="6618697" y="278491"/>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5" presetClass="entr" presetSubtype="1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checkerboard(across)">
                                      <p:cBhvr>
                                        <p:cTn id="2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95" grpId="0"/>
      <p:bldP spid="98" grpId="0"/>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GRlN2QwNjk2ZmU3ZDExYWNmYzk4YWY4MGZlOTI1MTYifQ=="/>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770</TotalTime>
  <Words>5076</Words>
  <Application>Microsoft Macintosh PowerPoint</Application>
  <PresentationFormat>宽屏</PresentationFormat>
  <Paragraphs>305</Paragraphs>
  <Slides>23</Slides>
  <Notes>23</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23</vt:i4>
      </vt:variant>
    </vt:vector>
  </HeadingPairs>
  <TitlesOfParts>
    <vt:vector size="31" baseType="lpstr">
      <vt:lpstr>等线</vt:lpstr>
      <vt:lpstr>等线 Light</vt:lpstr>
      <vt:lpstr>华文宋体</vt:lpstr>
      <vt:lpstr>微软雅黑</vt:lpstr>
      <vt:lpstr>SimSong</vt:lpstr>
      <vt:lpstr>Arial</vt:lpstr>
      <vt:lpstr>Impact MT Std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2435230882@qq.com</cp:lastModifiedBy>
  <cp:revision>168</cp:revision>
  <dcterms:created xsi:type="dcterms:W3CDTF">2022-09-21T13:08:04Z</dcterms:created>
  <dcterms:modified xsi:type="dcterms:W3CDTF">2024-09-23T09:26:09Z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2052-4.6.0.7435</vt:lpwstr>
  </property>
  <property fmtid="{D5CDD505-2E9C-101B-9397-08002B2CF9AE}" pid="3" name="ICV">
    <vt:lpwstr>09A5AF4829F3AB5DB40C2B638FB529BA</vt:lpwstr>
  </property>
</Properties>
</file>

<file path=docProps/thumbnail.jpeg>
</file>